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1"/>
  </p:notesMasterIdLst>
  <p:sldIdLst>
    <p:sldId id="257" r:id="rId5"/>
    <p:sldId id="262" r:id="rId6"/>
    <p:sldId id="259" r:id="rId7"/>
    <p:sldId id="261" r:id="rId8"/>
    <p:sldId id="260"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12F0D9-353A-004B-900B-6BBFAB239C9C}" v="1" dt="2024-02-22T23:36:11.664"/>
    <p1510:client id="{629F2BB0-DB21-C8CC-38C7-EED53D82EBA4}" v="1002" dt="2024-02-23T23:34:11.461"/>
    <p1510:client id="{F8865512-05C8-11B1-AD48-8770AD23479E}" v="43" dt="2024-02-23T21:26:32.0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765" autoAdjust="0"/>
    <p:restoredTop sz="96327" autoAdjust="0"/>
  </p:normalViewPr>
  <p:slideViewPr>
    <p:cSldViewPr snapToGrid="0">
      <p:cViewPr varScale="1">
        <p:scale>
          <a:sx n="120" d="100"/>
          <a:sy n="120" d="100"/>
        </p:scale>
        <p:origin x="216" y="256"/>
      </p:cViewPr>
      <p:guideLst/>
    </p:cSldViewPr>
  </p:slideViewPr>
  <p:outlineViewPr>
    <p:cViewPr>
      <p:scale>
        <a:sx n="33" d="100"/>
        <a:sy n="33" d="100"/>
      </p:scale>
      <p:origin x="0" y="0"/>
    </p:cViewPr>
  </p:outlineViewPr>
  <p:notesTextViewPr>
    <p:cViewPr>
      <p:scale>
        <a:sx n="200" d="100"/>
        <a:sy n="2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 VanVactor" userId="S::will.vanvactor@co.crook.or.us::93736cf9-94ca-4ce1-ba06-d2d642885436" providerId="AD" clId="Web-{4C12F0D9-353A-004B-900B-6BBFAB239C9C}"/>
    <pc:docChg chg="sldOrd">
      <pc:chgData name="Will VanVactor" userId="S::will.vanvactor@co.crook.or.us::93736cf9-94ca-4ce1-ba06-d2d642885436" providerId="AD" clId="Web-{4C12F0D9-353A-004B-900B-6BBFAB239C9C}" dt="2024-02-22T23:36:11.664" v="0"/>
      <pc:docMkLst>
        <pc:docMk/>
      </pc:docMkLst>
      <pc:sldChg chg="ord">
        <pc:chgData name="Will VanVactor" userId="S::will.vanvactor@co.crook.or.us::93736cf9-94ca-4ce1-ba06-d2d642885436" providerId="AD" clId="Web-{4C12F0D9-353A-004B-900B-6BBFAB239C9C}" dt="2024-02-22T23:36:11.664" v="0"/>
        <pc:sldMkLst>
          <pc:docMk/>
          <pc:sldMk cId="890161737" sldId="260"/>
        </pc:sldMkLst>
      </pc:sldChg>
    </pc:docChg>
  </pc:docChgLst>
  <pc:docChgLst>
    <pc:chgData name="Will VanVactor" userId="S::will.vanvactor@co.crook.or.us::93736cf9-94ca-4ce1-ba06-d2d642885436" providerId="AD" clId="Web-{629F2BB0-DB21-C8CC-38C7-EED53D82EBA4}"/>
    <pc:docChg chg="modSld sldOrd">
      <pc:chgData name="Will VanVactor" userId="S::will.vanvactor@co.crook.or.us::93736cf9-94ca-4ce1-ba06-d2d642885436" providerId="AD" clId="Web-{629F2BB0-DB21-C8CC-38C7-EED53D82EBA4}" dt="2024-02-23T23:34:11.164" v="985" actId="20577"/>
      <pc:docMkLst>
        <pc:docMk/>
      </pc:docMkLst>
      <pc:sldChg chg="modSp">
        <pc:chgData name="Will VanVactor" userId="S::will.vanvactor@co.crook.or.us::93736cf9-94ca-4ce1-ba06-d2d642885436" providerId="AD" clId="Web-{629F2BB0-DB21-C8CC-38C7-EED53D82EBA4}" dt="2024-02-23T23:30:01.646" v="409"/>
        <pc:sldMkLst>
          <pc:docMk/>
          <pc:sldMk cId="3340190378" sldId="259"/>
        </pc:sldMkLst>
        <pc:graphicFrameChg chg="mod modGraphic">
          <ac:chgData name="Will VanVactor" userId="S::will.vanvactor@co.crook.or.us::93736cf9-94ca-4ce1-ba06-d2d642885436" providerId="AD" clId="Web-{629F2BB0-DB21-C8CC-38C7-EED53D82EBA4}" dt="2024-02-23T23:30:01.646" v="409"/>
          <ac:graphicFrameMkLst>
            <pc:docMk/>
            <pc:sldMk cId="3340190378" sldId="259"/>
            <ac:graphicFrameMk id="4" creationId="{AFCCCF83-4B5F-87F5-0750-697FA28FEDEB}"/>
          </ac:graphicFrameMkLst>
        </pc:graphicFrameChg>
      </pc:sldChg>
      <pc:sldChg chg="modSp">
        <pc:chgData name="Will VanVactor" userId="S::will.vanvactor@co.crook.or.us::93736cf9-94ca-4ce1-ba06-d2d642885436" providerId="AD" clId="Web-{629F2BB0-DB21-C8CC-38C7-EED53D82EBA4}" dt="2024-02-23T23:34:11.164" v="985" actId="20577"/>
        <pc:sldMkLst>
          <pc:docMk/>
          <pc:sldMk cId="890161737" sldId="260"/>
        </pc:sldMkLst>
        <pc:spChg chg="mod">
          <ac:chgData name="Will VanVactor" userId="S::will.vanvactor@co.crook.or.us::93736cf9-94ca-4ce1-ba06-d2d642885436" providerId="AD" clId="Web-{629F2BB0-DB21-C8CC-38C7-EED53D82EBA4}" dt="2024-02-23T23:34:11.164" v="985" actId="20577"/>
          <ac:spMkLst>
            <pc:docMk/>
            <pc:sldMk cId="890161737" sldId="260"/>
            <ac:spMk id="12" creationId="{36EC7822-D15B-CD35-5947-1B43D02B19E6}"/>
          </ac:spMkLst>
        </pc:spChg>
      </pc:sldChg>
      <pc:sldChg chg="modSp ord">
        <pc:chgData name="Will VanVactor" userId="S::will.vanvactor@co.crook.or.us::93736cf9-94ca-4ce1-ba06-d2d642885436" providerId="AD" clId="Web-{629F2BB0-DB21-C8CC-38C7-EED53D82EBA4}" dt="2024-02-23T23:32:32.194" v="896"/>
        <pc:sldMkLst>
          <pc:docMk/>
          <pc:sldMk cId="3150748941" sldId="261"/>
        </pc:sldMkLst>
        <pc:graphicFrameChg chg="mod modGraphic">
          <ac:chgData name="Will VanVactor" userId="S::will.vanvactor@co.crook.or.us::93736cf9-94ca-4ce1-ba06-d2d642885436" providerId="AD" clId="Web-{629F2BB0-DB21-C8CC-38C7-EED53D82EBA4}" dt="2024-02-23T23:32:32.194" v="896"/>
          <ac:graphicFrameMkLst>
            <pc:docMk/>
            <pc:sldMk cId="3150748941" sldId="261"/>
            <ac:graphicFrameMk id="9" creationId="{DB561768-FAB9-B09C-2CE1-0CC4C3576473}"/>
          </ac:graphicFrameMkLst>
        </pc:graphicFrameChg>
      </pc:sldChg>
    </pc:docChg>
  </pc:docChgLst>
  <pc:docChgLst>
    <pc:chgData name="Christina Haron" userId="S::christina.haron@co.crook.or.us::ca0bbf6a-46f8-4d49-9c1b-940295d29b19" providerId="AD" clId="Web-{F8865512-05C8-11B1-AD48-8770AD23479E}"/>
    <pc:docChg chg="modSld">
      <pc:chgData name="Christina Haron" userId="S::christina.haron@co.crook.or.us::ca0bbf6a-46f8-4d49-9c1b-940295d29b19" providerId="AD" clId="Web-{F8865512-05C8-11B1-AD48-8770AD23479E}" dt="2024-02-23T21:26:30.056" v="29"/>
      <pc:docMkLst>
        <pc:docMk/>
      </pc:docMkLst>
      <pc:sldChg chg="modSp">
        <pc:chgData name="Christina Haron" userId="S::christina.haron@co.crook.or.us::ca0bbf6a-46f8-4d49-9c1b-940295d29b19" providerId="AD" clId="Web-{F8865512-05C8-11B1-AD48-8770AD23479E}" dt="2024-02-23T21:26:30.056" v="29"/>
        <pc:sldMkLst>
          <pc:docMk/>
          <pc:sldMk cId="1235064747" sldId="262"/>
        </pc:sldMkLst>
        <pc:graphicFrameChg chg="mod modGraphic">
          <ac:chgData name="Christina Haron" userId="S::christina.haron@co.crook.or.us::ca0bbf6a-46f8-4d49-9c1b-940295d29b19" providerId="AD" clId="Web-{F8865512-05C8-11B1-AD48-8770AD23479E}" dt="2024-02-23T21:26:30.056" v="29"/>
          <ac:graphicFrameMkLst>
            <pc:docMk/>
            <pc:sldMk cId="1235064747" sldId="262"/>
            <ac:graphicFrameMk id="5" creationId="{A30FF624-3DE5-A610-1E97-C574345F8296}"/>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5785E5-7B55-8E48-9456-C9537BD11D8C}" type="datetimeFigureOut">
              <a:rPr lang="en-US" smtClean="0"/>
              <a:t>2/23/2024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DAAD26-3BCD-2C4F-BC17-239B68808D92}" type="slidenum">
              <a:rPr lang="en-US" smtClean="0"/>
              <a:t>‹#›</a:t>
            </a:fld>
            <a:endParaRPr lang="en-US"/>
          </a:p>
        </p:txBody>
      </p:sp>
    </p:spTree>
    <p:extLst>
      <p:ext uri="{BB962C8B-B14F-4D97-AF65-F5344CB8AC3E}">
        <p14:creationId xmlns:p14="http://schemas.microsoft.com/office/powerpoint/2010/main" val="2319237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Enter your department in Header area</a:t>
            </a:r>
          </a:p>
          <a:p>
            <a:pPr marL="228600" indent="-228600">
              <a:buAutoNum type="arabicPeriod"/>
            </a:pPr>
            <a:r>
              <a:rPr lang="en-US" dirty="0"/>
              <a:t>Enter the department’s mission statement</a:t>
            </a:r>
          </a:p>
          <a:p>
            <a:pPr marL="228600" indent="-228600">
              <a:buAutoNum type="arabicPeriod"/>
            </a:pPr>
            <a:r>
              <a:rPr lang="en-US" dirty="0"/>
              <a:t>Enter the department’s major goals/work plan elements</a:t>
            </a:r>
          </a:p>
          <a:p>
            <a:pPr marL="228600" indent="-228600">
              <a:buAutoNum type="arabicPeriod"/>
            </a:pPr>
            <a:r>
              <a:rPr lang="en-US" dirty="0"/>
              <a:t>Add the department logo to bottom left corner,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1</a:t>
            </a:fld>
            <a:endParaRPr lang="en-US"/>
          </a:p>
        </p:txBody>
      </p:sp>
    </p:spTree>
    <p:extLst>
      <p:ext uri="{BB962C8B-B14F-4D97-AF65-F5344CB8AC3E}">
        <p14:creationId xmlns:p14="http://schemas.microsoft.com/office/powerpoint/2010/main" val="2092220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Enter department in header</a:t>
            </a:r>
          </a:p>
          <a:p>
            <a:pPr marL="228600" indent="-228600">
              <a:buAutoNum type="arabicPeriod"/>
            </a:pPr>
            <a:r>
              <a:rPr lang="en-US" dirty="0"/>
              <a:t>Enter the department’s </a:t>
            </a:r>
            <a:r>
              <a:rPr lang="en-US" b="1" dirty="0"/>
              <a:t>quarterly</a:t>
            </a:r>
            <a:r>
              <a:rPr lang="en-US" dirty="0"/>
              <a:t> budget, actual and variance amounts </a:t>
            </a:r>
            <a:r>
              <a:rPr lang="en-US" b="1" dirty="0"/>
              <a:t>---- in thousands</a:t>
            </a:r>
          </a:p>
          <a:p>
            <a:pPr marL="228600" indent="-228600">
              <a:buAutoNum type="arabicPeriod"/>
            </a:pPr>
            <a:r>
              <a:rPr lang="en-US" dirty="0"/>
              <a:t>Enter comments to explain any significant variances</a:t>
            </a:r>
          </a:p>
          <a:p>
            <a:pPr marL="228600" indent="-228600">
              <a:buAutoNum type="arabicPeriod"/>
            </a:pPr>
            <a:r>
              <a:rPr lang="en-US" dirty="0"/>
              <a:t>Add the department’s logo to the bottom left corner,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2</a:t>
            </a:fld>
            <a:endParaRPr lang="en-US"/>
          </a:p>
        </p:txBody>
      </p:sp>
    </p:spTree>
    <p:extLst>
      <p:ext uri="{BB962C8B-B14F-4D97-AF65-F5344CB8AC3E}">
        <p14:creationId xmlns:p14="http://schemas.microsoft.com/office/powerpoint/2010/main" val="2710151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Replace “Department” with your department name in header</a:t>
            </a:r>
          </a:p>
          <a:p>
            <a:pPr marL="228600" indent="-228600">
              <a:buAutoNum type="arabicPeriod"/>
            </a:pPr>
            <a:r>
              <a:rPr lang="en-US" dirty="0"/>
              <a:t>List the major goals/work plan elements for the department</a:t>
            </a:r>
          </a:p>
          <a:p>
            <a:pPr marL="228600" indent="-228600">
              <a:buAutoNum type="arabicPeriod"/>
            </a:pPr>
            <a:r>
              <a:rPr lang="en-US" dirty="0"/>
              <a:t>Provide a brief description of activity on each goal/work plan item</a:t>
            </a:r>
          </a:p>
          <a:p>
            <a:pPr marL="228600" indent="-228600">
              <a:buAutoNum type="arabicPeriod"/>
            </a:pPr>
            <a:r>
              <a:rPr lang="en-US" dirty="0"/>
              <a:t>List any challenges or changes or other comments for each goal/work plan item</a:t>
            </a:r>
          </a:p>
          <a:p>
            <a:pPr marL="228600" indent="-228600">
              <a:buAutoNum type="arabicPeriod"/>
            </a:pPr>
            <a:r>
              <a:rPr lang="en-US" dirty="0"/>
              <a:t>Add additional lines as needed – go to next page if needed</a:t>
            </a:r>
          </a:p>
          <a:p>
            <a:pPr marL="228600" indent="-228600">
              <a:buAutoNum type="arabicPeriod"/>
            </a:pPr>
            <a:r>
              <a:rPr lang="en-US" dirty="0"/>
              <a:t>If additional page added, delete “Questions”</a:t>
            </a:r>
          </a:p>
          <a:p>
            <a:pPr marL="228600" indent="-228600">
              <a:buAutoNum type="arabicPeriod"/>
            </a:pPr>
            <a:r>
              <a:rPr lang="en-US" dirty="0"/>
              <a:t>Add department logo to left of the County logo –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3</a:t>
            </a:fld>
            <a:endParaRPr lang="en-US"/>
          </a:p>
        </p:txBody>
      </p:sp>
    </p:spTree>
    <p:extLst>
      <p:ext uri="{BB962C8B-B14F-4D97-AF65-F5344CB8AC3E}">
        <p14:creationId xmlns:p14="http://schemas.microsoft.com/office/powerpoint/2010/main" val="3346768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Replace “Department” with your department name in header</a:t>
            </a:r>
          </a:p>
          <a:p>
            <a:pPr marL="228600" indent="-228600">
              <a:buAutoNum type="arabicPeriod"/>
            </a:pPr>
            <a:r>
              <a:rPr lang="en-US" dirty="0"/>
              <a:t>Continue your list of the major goals/work plan elements</a:t>
            </a:r>
          </a:p>
          <a:p>
            <a:pPr marL="228600" indent="-228600">
              <a:buAutoNum type="arabicPeriod"/>
            </a:pPr>
            <a:r>
              <a:rPr lang="en-US" dirty="0"/>
              <a:t>Provide a brief description of activity on each goal/work plan item</a:t>
            </a:r>
          </a:p>
          <a:p>
            <a:pPr marL="228600" indent="-228600">
              <a:buAutoNum type="arabicPeriod"/>
            </a:pPr>
            <a:r>
              <a:rPr lang="en-US" dirty="0"/>
              <a:t>List any challenges or changes or other comments for each goal/work plan item</a:t>
            </a:r>
          </a:p>
          <a:p>
            <a:pPr marL="228600" indent="-228600">
              <a:buAutoNum type="arabicPeriod"/>
            </a:pPr>
            <a:r>
              <a:rPr lang="en-US" dirty="0"/>
              <a:t>Add additional lines as needed – go to next page if needed</a:t>
            </a:r>
          </a:p>
          <a:p>
            <a:pPr marL="228600" indent="-228600">
              <a:buAutoNum type="arabicPeriod"/>
            </a:pPr>
            <a:r>
              <a:rPr lang="en-US" dirty="0"/>
              <a:t>If additional page added, delete “Questions”</a:t>
            </a:r>
          </a:p>
          <a:p>
            <a:pPr marL="228600" indent="-228600">
              <a:buAutoNum type="arabicPeriod"/>
            </a:pPr>
            <a:r>
              <a:rPr lang="en-US" dirty="0"/>
              <a:t>Add your department logo to left of the County logo –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5</a:t>
            </a:fld>
            <a:endParaRPr lang="en-US"/>
          </a:p>
        </p:txBody>
      </p:sp>
    </p:spTree>
    <p:extLst>
      <p:ext uri="{BB962C8B-B14F-4D97-AF65-F5344CB8AC3E}">
        <p14:creationId xmlns:p14="http://schemas.microsoft.com/office/powerpoint/2010/main" val="2678248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Enter department in the bottom header</a:t>
            </a:r>
          </a:p>
          <a:p>
            <a:pPr marL="228600" indent="-228600">
              <a:buAutoNum type="arabicPeriod"/>
            </a:pPr>
            <a:r>
              <a:rPr lang="en-US" dirty="0"/>
              <a:t>Enter the department’s organization chart</a:t>
            </a:r>
          </a:p>
          <a:p>
            <a:pPr marL="228600" indent="-228600">
              <a:buAutoNum type="arabicPeriod"/>
            </a:pPr>
            <a:r>
              <a:rPr lang="en-US" dirty="0"/>
              <a:t>Provide some bullets describing personnel during the quarter, e.g., number of new employees, separations, </a:t>
            </a:r>
            <a:r>
              <a:rPr lang="en-US" dirty="0" err="1"/>
              <a:t>etc.any</a:t>
            </a:r>
            <a:r>
              <a:rPr lang="en-US" dirty="0"/>
              <a:t> pending recruitments, significant new hires or </a:t>
            </a:r>
            <a:r>
              <a:rPr lang="en-US" dirty="0" err="1"/>
              <a:t>seprarations</a:t>
            </a:r>
            <a:endParaRPr lang="en-US" dirty="0"/>
          </a:p>
          <a:p>
            <a:pPr marL="228600" indent="-228600">
              <a:buAutoNum type="arabicPeriod"/>
            </a:pPr>
            <a:r>
              <a:rPr lang="en-US" dirty="0"/>
              <a:t>Enter the department’s authorized, filled and vacate positions – FTEs as of end of the quarter</a:t>
            </a:r>
          </a:p>
          <a:p>
            <a:pPr marL="228600" indent="-228600">
              <a:buAutoNum type="arabicPeriod"/>
            </a:pPr>
            <a:r>
              <a:rPr lang="en-US" dirty="0"/>
              <a:t>Add the department logo to the left of the County logo –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4</a:t>
            </a:fld>
            <a:endParaRPr lang="en-US"/>
          </a:p>
        </p:txBody>
      </p:sp>
    </p:spTree>
    <p:extLst>
      <p:ext uri="{BB962C8B-B14F-4D97-AF65-F5344CB8AC3E}">
        <p14:creationId xmlns:p14="http://schemas.microsoft.com/office/powerpoint/2010/main" val="2110055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Replace “Department” with your department name in header</a:t>
            </a:r>
          </a:p>
          <a:p>
            <a:pPr marL="228600" indent="-228600">
              <a:buAutoNum type="arabicPeriod"/>
            </a:pPr>
            <a:r>
              <a:rPr lang="en-US" dirty="0"/>
              <a:t>Enter performance measures, goal and actual, with comments --- use performance measures included in the budget as a starting point, additional measures </a:t>
            </a:r>
            <a:r>
              <a:rPr lang="en-US"/>
              <a:t>are encouraged</a:t>
            </a:r>
            <a:endParaRPr lang="en-US" dirty="0"/>
          </a:p>
          <a:p>
            <a:pPr marL="228600" indent="-228600">
              <a:buAutoNum type="arabicPeriod"/>
            </a:pPr>
            <a:r>
              <a:rPr lang="en-US" dirty="0"/>
              <a:t>Add your department logo to left of the County logo –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6</a:t>
            </a:fld>
            <a:endParaRPr lang="en-US"/>
          </a:p>
        </p:txBody>
      </p:sp>
    </p:spTree>
    <p:extLst>
      <p:ext uri="{BB962C8B-B14F-4D97-AF65-F5344CB8AC3E}">
        <p14:creationId xmlns:p14="http://schemas.microsoft.com/office/powerpoint/2010/main" val="306684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EEA97-27B5-6E02-AA2D-1D06B92E7F6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911DE3-101B-3AA6-EE97-A481C1FF53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888F3EC-EE62-5184-BB41-9E025ED44334}"/>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5" name="Footer Placeholder 4">
            <a:extLst>
              <a:ext uri="{FF2B5EF4-FFF2-40B4-BE49-F238E27FC236}">
                <a16:creationId xmlns:a16="http://schemas.microsoft.com/office/drawing/2014/main" id="{8259C4BB-D09D-180C-CF20-CBE3CD2E2E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13203C-C09A-7DD5-34DB-C2D4E8AD4B03}"/>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2782397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B8411-E2F1-028C-5DDE-330CAC1AB4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9F73FA-59E1-76AF-E75A-98EB24CC9F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9784B2-E7F6-F883-01A2-72907561378F}"/>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5" name="Footer Placeholder 4">
            <a:extLst>
              <a:ext uri="{FF2B5EF4-FFF2-40B4-BE49-F238E27FC236}">
                <a16:creationId xmlns:a16="http://schemas.microsoft.com/office/drawing/2014/main" id="{0FF99524-0272-836F-69C1-1121B0527C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AB9CFC-339E-4FDF-54BC-2F3A707867D1}"/>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4160826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159E85-48F0-F95C-5C3A-60A1FB700B9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FCE5641-E3E2-BF0A-21D9-2CB25B293A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8F276D-D1ED-D12E-470D-565A49948968}"/>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5" name="Footer Placeholder 4">
            <a:extLst>
              <a:ext uri="{FF2B5EF4-FFF2-40B4-BE49-F238E27FC236}">
                <a16:creationId xmlns:a16="http://schemas.microsoft.com/office/drawing/2014/main" id="{D3F23D2C-1F1F-BF6F-A344-1C61779824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DEC383-8BAC-E409-1CD9-B606E668DEDD}"/>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4173598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826AE-A1ED-D3F5-B350-4E2197E4B2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E7E45C-DF0D-44F1-A7A6-A840F784A0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B673CE-7FE0-3B46-9DF0-F59E27DB0BEC}"/>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5" name="Footer Placeholder 4">
            <a:extLst>
              <a:ext uri="{FF2B5EF4-FFF2-40B4-BE49-F238E27FC236}">
                <a16:creationId xmlns:a16="http://schemas.microsoft.com/office/drawing/2014/main" id="{4F05DA46-E4F5-664A-4367-CF7CC57448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75C96F-30B2-2708-09AA-2EB25AA7C7DB}"/>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1220870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E7BD7-538A-39A6-78DB-6EE476B1F5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5E6342-D461-AC3D-5032-ADFF5F48D8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AC30D5-B564-4508-7E54-B30BD39C897F}"/>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5" name="Footer Placeholder 4">
            <a:extLst>
              <a:ext uri="{FF2B5EF4-FFF2-40B4-BE49-F238E27FC236}">
                <a16:creationId xmlns:a16="http://schemas.microsoft.com/office/drawing/2014/main" id="{1550BBD2-4468-6B7A-F0FA-5281064313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4CDB71-BF7C-DBEB-6AA3-F5925A9862FA}"/>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2380387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649E4-1369-CD28-61BD-5AD658B8CA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7E2BBB-68E7-7C0A-7767-12185551CED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BB5A82-0C21-4F78-E30D-A2847DFC4F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57CB4B4-8A0D-436E-3585-C34F0561AE46}"/>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6" name="Footer Placeholder 5">
            <a:extLst>
              <a:ext uri="{FF2B5EF4-FFF2-40B4-BE49-F238E27FC236}">
                <a16:creationId xmlns:a16="http://schemas.microsoft.com/office/drawing/2014/main" id="{9943BC21-1E46-1A5F-AEC7-57542CCFF8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58C0A7-DEDD-C7C4-1C9F-97EC0354031F}"/>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2579000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D1B77-4280-34BB-1087-085FCDA88C4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9449B20-B1EE-646C-B8E5-FC2BE7ED47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A37A34-F037-9670-D5E3-A367945D9E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8902056-0122-BEC3-D61F-859CB5F077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2BAF30-28D1-47CF-C7DF-D6083C9BA0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EB9D907-D4BA-0D37-27D0-CBEF0CD57066}"/>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8" name="Footer Placeholder 7">
            <a:extLst>
              <a:ext uri="{FF2B5EF4-FFF2-40B4-BE49-F238E27FC236}">
                <a16:creationId xmlns:a16="http://schemas.microsoft.com/office/drawing/2014/main" id="{8A24E492-2BD1-7AC5-316E-28C3701E834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90FE5E3-506A-86AF-6125-6849C73DF6E5}"/>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4261456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10F6-A4C7-F4E5-E40B-B3E7A6FD15E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59F0511-2C57-2698-A3B1-F04C23B6D9EE}"/>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4" name="Footer Placeholder 3">
            <a:extLst>
              <a:ext uri="{FF2B5EF4-FFF2-40B4-BE49-F238E27FC236}">
                <a16:creationId xmlns:a16="http://schemas.microsoft.com/office/drawing/2014/main" id="{93148707-B60B-B6FB-86FD-00E6A2B9BC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321D9A2-55AD-9908-C556-F6452CC78CCB}"/>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3734982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AA64F8-AE01-0706-530E-170F689CCEF6}"/>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3" name="Footer Placeholder 2">
            <a:extLst>
              <a:ext uri="{FF2B5EF4-FFF2-40B4-BE49-F238E27FC236}">
                <a16:creationId xmlns:a16="http://schemas.microsoft.com/office/drawing/2014/main" id="{04BDFAF6-6E27-A233-0479-4C8A123239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C0BFA0-1820-5A83-BCEB-CF50AE680668}"/>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313473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4B297-F5D0-E8D6-01D9-44D3D36CED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0BF6BF3-B8C8-761C-2078-2BFD3B4F1D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F390EC-080E-0C8D-45F9-17517F1307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A2F36D-63CF-0179-1AA9-71415FA6CDAB}"/>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6" name="Footer Placeholder 5">
            <a:extLst>
              <a:ext uri="{FF2B5EF4-FFF2-40B4-BE49-F238E27FC236}">
                <a16:creationId xmlns:a16="http://schemas.microsoft.com/office/drawing/2014/main" id="{675D2AF9-2105-5BAD-5148-4060B0515B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C6E6EC-736D-8893-7F10-71C13F5E69C6}"/>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977439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B1317-A171-D8C4-3006-F176069BBC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B963A4-B121-7562-0AB7-6AC4EC13E8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35E305E-9073-2161-B44A-722350704C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5606EF-8A68-1CAC-CBF1-715AF734A7A5}"/>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6" name="Footer Placeholder 5">
            <a:extLst>
              <a:ext uri="{FF2B5EF4-FFF2-40B4-BE49-F238E27FC236}">
                <a16:creationId xmlns:a16="http://schemas.microsoft.com/office/drawing/2014/main" id="{AF34A2C0-842A-C727-1F23-5F0A6BEB1A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A8D9B8-6436-2C2C-04AE-E9D2990C6C13}"/>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1258238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EA95B6-9B8B-CDA1-66A0-79558D5399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CE64F23-3485-E8D1-A542-D9AD66028A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E59B19-D2F7-6F73-F76F-9ED2AC9A8D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28AEE1-48E2-B74B-BDAD-70FAD5AE102E}" type="datetimeFigureOut">
              <a:rPr lang="en-US" smtClean="0"/>
              <a:t>2/23/2024</a:t>
            </a:fld>
            <a:endParaRPr lang="en-US"/>
          </a:p>
        </p:txBody>
      </p:sp>
      <p:sp>
        <p:nvSpPr>
          <p:cNvPr id="5" name="Footer Placeholder 4">
            <a:extLst>
              <a:ext uri="{FF2B5EF4-FFF2-40B4-BE49-F238E27FC236}">
                <a16:creationId xmlns:a16="http://schemas.microsoft.com/office/drawing/2014/main" id="{8EC244F7-985C-0490-4E12-49E027E113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1110B31-2809-2573-064E-17C45FC1F9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D95C51-ACB1-6E40-9277-6D21A1B696E5}" type="slidenum">
              <a:rPr lang="en-US" smtClean="0"/>
              <a:t>‹#›</a:t>
            </a:fld>
            <a:endParaRPr lang="en-US"/>
          </a:p>
        </p:txBody>
      </p:sp>
    </p:spTree>
    <p:extLst>
      <p:ext uri="{BB962C8B-B14F-4D97-AF65-F5344CB8AC3E}">
        <p14:creationId xmlns:p14="http://schemas.microsoft.com/office/powerpoint/2010/main" val="3060356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5FD6681-C921-EBE0-407A-974D36C331F1}"/>
              </a:ext>
            </a:extLst>
          </p:cNvPr>
          <p:cNvSpPr>
            <a:spLocks noGrp="1"/>
          </p:cNvSpPr>
          <p:nvPr>
            <p:ph type="title"/>
          </p:nvPr>
        </p:nvSpPr>
        <p:spPr>
          <a:xfrm>
            <a:off x="1371597" y="348865"/>
            <a:ext cx="10044023" cy="877729"/>
          </a:xfrm>
        </p:spPr>
        <p:txBody>
          <a:bodyPr vert="horz" lIns="91440" tIns="45720" rIns="91440" bIns="45720" rtlCol="0" anchor="ctr">
            <a:normAutofit/>
          </a:bodyPr>
          <a:lstStyle/>
          <a:p>
            <a:r>
              <a:rPr lang="en-US" sz="4000" kern="1200" dirty="0">
                <a:solidFill>
                  <a:srgbClr val="FFFFFF"/>
                </a:solidFill>
                <a:latin typeface="+mj-lt"/>
                <a:ea typeface="+mj-ea"/>
                <a:cs typeface="+mj-cs"/>
              </a:rPr>
              <a:t>Community Development</a:t>
            </a:r>
            <a:endParaRPr lang="en-US" sz="2700" kern="1200" dirty="0">
              <a:solidFill>
                <a:srgbClr val="FFFFFF"/>
              </a:solidFill>
              <a:latin typeface="+mj-lt"/>
              <a:ea typeface="+mj-ea"/>
              <a:cs typeface="+mj-cs"/>
            </a:endParaRPr>
          </a:p>
        </p:txBody>
      </p:sp>
      <p:sp>
        <p:nvSpPr>
          <p:cNvPr id="3" name="Content Placeholder 2">
            <a:extLst>
              <a:ext uri="{FF2B5EF4-FFF2-40B4-BE49-F238E27FC236}">
                <a16:creationId xmlns:a16="http://schemas.microsoft.com/office/drawing/2014/main" id="{E86C005F-2C85-3BF3-7021-79BBCE5394FC}"/>
              </a:ext>
            </a:extLst>
          </p:cNvPr>
          <p:cNvSpPr>
            <a:spLocks/>
          </p:cNvSpPr>
          <p:nvPr/>
        </p:nvSpPr>
        <p:spPr>
          <a:xfrm>
            <a:off x="957943" y="1924820"/>
            <a:ext cx="9700004" cy="4584315"/>
          </a:xfrm>
          <a:prstGeom prst="rect">
            <a:avLst/>
          </a:prstGeom>
        </p:spPr>
        <p:txBody>
          <a:bodyPr>
            <a:normAutofit fontScale="92500" lnSpcReduction="10000"/>
          </a:bodyPr>
          <a:lstStyle/>
          <a:p>
            <a:pPr defTabSz="722376">
              <a:spcAft>
                <a:spcPts val="600"/>
              </a:spcAft>
            </a:pPr>
            <a:r>
              <a:rPr lang="en-US" sz="2000" b="1" kern="1200" dirty="0">
                <a:solidFill>
                  <a:schemeClr val="tx1"/>
                </a:solidFill>
                <a:latin typeface="+mn-lt"/>
                <a:ea typeface="+mn-ea"/>
                <a:cs typeface="+mn-cs"/>
              </a:rPr>
              <a:t>Mission</a:t>
            </a:r>
          </a:p>
          <a:p>
            <a:pPr defTabSz="722376">
              <a:spcAft>
                <a:spcPts val="600"/>
              </a:spcAft>
            </a:pPr>
            <a:r>
              <a:rPr lang="en-US" sz="1900" kern="1200" dirty="0">
                <a:solidFill>
                  <a:schemeClr val="tx1"/>
                </a:solidFill>
                <a:latin typeface="+mn-lt"/>
                <a:ea typeface="+mn-ea"/>
                <a:cs typeface="+mn-cs"/>
              </a:rPr>
              <a:t>The Community Development Department's mission, through the collaborative efforts of its building safety, land use, onsite (septic), and code compliance programs, is to enhance the quality of life for all residents by applying the required development standards to safeguard life, health, property, and public welfare, while encouraging innovation, sustainable communities, and the preservation of the unique character of Crook County. </a:t>
            </a:r>
            <a:endParaRPr lang="en-US" sz="1200" kern="1200" dirty="0">
              <a:solidFill>
                <a:schemeClr val="tx1"/>
              </a:solidFill>
              <a:latin typeface="+mn-lt"/>
              <a:ea typeface="+mn-ea"/>
              <a:cs typeface="+mn-cs"/>
            </a:endParaRPr>
          </a:p>
          <a:p>
            <a:pPr defTabSz="722376">
              <a:spcAft>
                <a:spcPts val="600"/>
              </a:spcAft>
            </a:pPr>
            <a:r>
              <a:rPr lang="en-US" sz="2000" b="1" kern="1200" dirty="0">
                <a:solidFill>
                  <a:schemeClr val="tx1"/>
                </a:solidFill>
                <a:latin typeface="+mn-lt"/>
                <a:ea typeface="+mn-ea"/>
                <a:cs typeface="+mn-cs"/>
              </a:rPr>
              <a:t>Major goals</a:t>
            </a:r>
          </a:p>
          <a:p>
            <a:pPr marL="342900" marR="0" lvl="0" indent="-342900" algn="just">
              <a:lnSpc>
                <a:spcPct val="115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Update to the Transportation System Plan (TSP)</a:t>
            </a:r>
          </a:p>
          <a:p>
            <a:pPr marL="342900" marR="0" lvl="0" indent="-342900" algn="just">
              <a:lnSpc>
                <a:spcPct val="115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Finalize and implement strategic plan</a:t>
            </a:r>
          </a:p>
          <a:p>
            <a:pPr marL="342900" marR="0" lvl="0" indent="-342900" algn="just">
              <a:lnSpc>
                <a:spcPct val="115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Research technology enhancements</a:t>
            </a:r>
          </a:p>
          <a:p>
            <a:pPr marL="742950" marR="0" lvl="1" indent="-285750" algn="just">
              <a:lnSpc>
                <a:spcPct val="115000"/>
              </a:lnSpc>
              <a:spcBef>
                <a:spcPts val="0"/>
              </a:spcBef>
              <a:spcAft>
                <a:spcPts val="0"/>
              </a:spcAft>
              <a:buFont typeface="Courier New" panose="02070309020205020404" pitchFamily="49" charset="0"/>
              <a:buChar char="o"/>
            </a:pPr>
            <a:r>
              <a:rPr lang="en-US" dirty="0">
                <a:effectLst/>
                <a:latin typeface="Calibri" panose="020F0502020204030204" pitchFamily="34" charset="0"/>
                <a:ea typeface="Times New Roman" panose="02020603050405020304" pitchFamily="18" charset="0"/>
                <a:cs typeface="Calibri" panose="020F0502020204030204" pitchFamily="34" charset="0"/>
              </a:rPr>
              <a:t>Digital plan review (implement FY 2025)</a:t>
            </a:r>
          </a:p>
          <a:p>
            <a:pPr marL="742950" marR="0" lvl="1" indent="-285750" algn="just">
              <a:lnSpc>
                <a:spcPct val="115000"/>
              </a:lnSpc>
              <a:spcBef>
                <a:spcPts val="0"/>
              </a:spcBef>
              <a:spcAft>
                <a:spcPts val="0"/>
              </a:spcAft>
              <a:buFont typeface="Courier New" panose="02070309020205020404" pitchFamily="49" charset="0"/>
              <a:buChar char="o"/>
            </a:pPr>
            <a:r>
              <a:rPr lang="en-US" dirty="0">
                <a:effectLst/>
                <a:latin typeface="Calibri" panose="020F0502020204030204" pitchFamily="34" charset="0"/>
                <a:ea typeface="Times New Roman" panose="02020603050405020304" pitchFamily="18" charset="0"/>
                <a:cs typeface="Calibri" panose="020F0502020204030204" pitchFamily="34" charset="0"/>
              </a:rPr>
              <a:t>Alternative document management software for better public interface and use by staff in field</a:t>
            </a:r>
          </a:p>
          <a:p>
            <a:pPr marL="342900" marR="0" lvl="0" indent="-342900" algn="just">
              <a:lnSpc>
                <a:spcPct val="115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Review and update department fees</a:t>
            </a:r>
          </a:p>
          <a:p>
            <a:pPr marL="342900" marR="0" lvl="0" indent="-342900" algn="just">
              <a:lnSpc>
                <a:spcPct val="115000"/>
              </a:lnSpc>
              <a:spcBef>
                <a:spcPts val="0"/>
              </a:spcBef>
              <a:spcAft>
                <a:spcPts val="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Create plan for state-of-the-art community development facility</a:t>
            </a:r>
          </a:p>
          <a:p>
            <a:pPr marL="342900" marR="0" lvl="0" indent="-342900" algn="just">
              <a:lnSpc>
                <a:spcPct val="115000"/>
              </a:lnSpc>
              <a:spcBef>
                <a:spcPts val="0"/>
              </a:spcBef>
              <a:spcAft>
                <a:spcPts val="100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Consider options for updating comprehensive plan in fiscal year 2025</a:t>
            </a:r>
            <a:endParaRPr lang="en-US" sz="4000" kern="1200" dirty="0">
              <a:solidFill>
                <a:schemeClr val="tx1"/>
              </a:solidFill>
              <a:latin typeface="+mn-lt"/>
              <a:ea typeface="+mn-ea"/>
              <a:cs typeface="+mn-cs"/>
            </a:endParaRPr>
          </a:p>
          <a:p>
            <a:pPr defTabSz="722376">
              <a:spcAft>
                <a:spcPts val="600"/>
              </a:spcAft>
            </a:pPr>
            <a:endParaRPr lang="en-US" sz="1422" kern="1200" dirty="0">
              <a:solidFill>
                <a:schemeClr val="tx1"/>
              </a:solidFill>
              <a:latin typeface="+mn-lt"/>
              <a:ea typeface="+mn-ea"/>
              <a:cs typeface="+mn-cs"/>
            </a:endParaRPr>
          </a:p>
          <a:p>
            <a:pPr>
              <a:spcAft>
                <a:spcPts val="600"/>
              </a:spcAft>
            </a:pPr>
            <a:endParaRPr lang="en-US" dirty="0"/>
          </a:p>
        </p:txBody>
      </p:sp>
      <p:pic>
        <p:nvPicPr>
          <p:cNvPr id="12" name="Picture 11">
            <a:extLst>
              <a:ext uri="{FF2B5EF4-FFF2-40B4-BE49-F238E27FC236}">
                <a16:creationId xmlns:a16="http://schemas.microsoft.com/office/drawing/2014/main" id="{55E0148D-F548-F703-9ED8-FF1A71811BA1}"/>
              </a:ext>
            </a:extLst>
          </p:cNvPr>
          <p:cNvPicPr>
            <a:picLocks noChangeAspect="1"/>
          </p:cNvPicPr>
          <p:nvPr/>
        </p:nvPicPr>
        <p:blipFill>
          <a:blip r:embed="rId3"/>
          <a:stretch>
            <a:fillRect/>
          </a:stretch>
        </p:blipFill>
        <p:spPr>
          <a:xfrm>
            <a:off x="10803093" y="5505849"/>
            <a:ext cx="1243761" cy="1243761"/>
          </a:xfrm>
          <a:prstGeom prst="rect">
            <a:avLst/>
          </a:prstGeom>
        </p:spPr>
      </p:pic>
    </p:spTree>
    <p:extLst>
      <p:ext uri="{BB962C8B-B14F-4D97-AF65-F5344CB8AC3E}">
        <p14:creationId xmlns:p14="http://schemas.microsoft.com/office/powerpoint/2010/main" val="3036549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5FD6681-C921-EBE0-407A-974D36C331F1}"/>
              </a:ext>
            </a:extLst>
          </p:cNvPr>
          <p:cNvSpPr>
            <a:spLocks noGrp="1"/>
          </p:cNvSpPr>
          <p:nvPr>
            <p:ph type="title"/>
          </p:nvPr>
        </p:nvSpPr>
        <p:spPr>
          <a:xfrm>
            <a:off x="1371597" y="348865"/>
            <a:ext cx="10044023" cy="1036590"/>
          </a:xfrm>
        </p:spPr>
        <p:txBody>
          <a:bodyPr vert="horz" lIns="91440" tIns="45720" rIns="91440" bIns="45720" rtlCol="0" anchor="ctr">
            <a:normAutofit fontScale="90000"/>
          </a:bodyPr>
          <a:lstStyle/>
          <a:p>
            <a:r>
              <a:rPr lang="en-US" sz="4000" kern="1200" dirty="0">
                <a:solidFill>
                  <a:srgbClr val="FFFFFF"/>
                </a:solidFill>
                <a:latin typeface="+mj-lt"/>
                <a:ea typeface="+mj-ea"/>
                <a:cs typeface="+mj-cs"/>
              </a:rPr>
              <a:t>Community Development</a:t>
            </a:r>
            <a:br>
              <a:rPr lang="en-US" sz="2800" kern="1200" dirty="0">
                <a:solidFill>
                  <a:srgbClr val="FFFFFF"/>
                </a:solidFill>
                <a:latin typeface="+mj-lt"/>
                <a:ea typeface="+mj-ea"/>
                <a:cs typeface="+mj-cs"/>
              </a:rPr>
            </a:br>
            <a:r>
              <a:rPr lang="en-US" sz="2700" dirty="0">
                <a:solidFill>
                  <a:srgbClr val="FFFFFF"/>
                </a:solidFill>
              </a:rPr>
              <a:t>Financial S</a:t>
            </a:r>
            <a:r>
              <a:rPr lang="en-US" sz="2700" kern="1200" dirty="0">
                <a:solidFill>
                  <a:srgbClr val="FFFFFF"/>
                </a:solidFill>
                <a:latin typeface="+mj-lt"/>
                <a:ea typeface="+mj-ea"/>
                <a:cs typeface="+mj-cs"/>
              </a:rPr>
              <a:t>ummary</a:t>
            </a:r>
            <a:br>
              <a:rPr lang="en-US" sz="2700" kern="1200" dirty="0">
                <a:solidFill>
                  <a:srgbClr val="FFFFFF"/>
                </a:solidFill>
                <a:latin typeface="+mj-lt"/>
                <a:ea typeface="+mj-ea"/>
                <a:cs typeface="+mj-cs"/>
              </a:rPr>
            </a:br>
            <a:r>
              <a:rPr lang="en-US" sz="2200" i="1" kern="1200" dirty="0">
                <a:solidFill>
                  <a:srgbClr val="FFFFFF"/>
                </a:solidFill>
                <a:latin typeface="+mj-lt"/>
                <a:ea typeface="+mj-ea"/>
                <a:cs typeface="+mj-cs"/>
              </a:rPr>
              <a:t>amounts in thousands</a:t>
            </a:r>
          </a:p>
        </p:txBody>
      </p:sp>
      <p:sp>
        <p:nvSpPr>
          <p:cNvPr id="3" name="Content Placeholder 2">
            <a:extLst>
              <a:ext uri="{FF2B5EF4-FFF2-40B4-BE49-F238E27FC236}">
                <a16:creationId xmlns:a16="http://schemas.microsoft.com/office/drawing/2014/main" id="{E86C005F-2C85-3BF3-7021-79BBCE5394FC}"/>
              </a:ext>
            </a:extLst>
          </p:cNvPr>
          <p:cNvSpPr>
            <a:spLocks/>
          </p:cNvSpPr>
          <p:nvPr/>
        </p:nvSpPr>
        <p:spPr>
          <a:xfrm>
            <a:off x="2623637" y="4384323"/>
            <a:ext cx="7844111" cy="3730441"/>
          </a:xfrm>
          <a:prstGeom prst="rect">
            <a:avLst/>
          </a:prstGeom>
        </p:spPr>
        <p:txBody>
          <a:bodyPr>
            <a:normAutofit/>
          </a:bodyPr>
          <a:lstStyle/>
          <a:p>
            <a:pPr defTabSz="722376">
              <a:spcAft>
                <a:spcPts val="600"/>
              </a:spcAft>
            </a:pPr>
            <a:endParaRPr lang="en-US" sz="1422" kern="1200" dirty="0">
              <a:solidFill>
                <a:schemeClr val="tx1"/>
              </a:solidFill>
              <a:latin typeface="+mn-lt"/>
              <a:ea typeface="+mn-ea"/>
              <a:cs typeface="+mn-cs"/>
            </a:endParaRPr>
          </a:p>
          <a:p>
            <a:pPr>
              <a:spcAft>
                <a:spcPts val="600"/>
              </a:spcAft>
            </a:pPr>
            <a:endParaRPr lang="en-US" dirty="0"/>
          </a:p>
        </p:txBody>
      </p:sp>
      <p:graphicFrame>
        <p:nvGraphicFramePr>
          <p:cNvPr id="5" name="Table 4">
            <a:extLst>
              <a:ext uri="{FF2B5EF4-FFF2-40B4-BE49-F238E27FC236}">
                <a16:creationId xmlns:a16="http://schemas.microsoft.com/office/drawing/2014/main" id="{A30FF624-3DE5-A610-1E97-C574345F8296}"/>
              </a:ext>
            </a:extLst>
          </p:cNvPr>
          <p:cNvGraphicFramePr>
            <a:graphicFrameLocks noGrp="1"/>
          </p:cNvGraphicFramePr>
          <p:nvPr>
            <p:extLst>
              <p:ext uri="{D42A27DB-BD31-4B8C-83A1-F6EECF244321}">
                <p14:modId xmlns:p14="http://schemas.microsoft.com/office/powerpoint/2010/main" val="3149615235"/>
              </p:ext>
            </p:extLst>
          </p:nvPr>
        </p:nvGraphicFramePr>
        <p:xfrm>
          <a:off x="1059544" y="2141422"/>
          <a:ext cx="9408204" cy="2194560"/>
        </p:xfrm>
        <a:graphic>
          <a:graphicData uri="http://schemas.openxmlformats.org/drawingml/2006/table">
            <a:tbl>
              <a:tblPr firstRow="1" bandRow="1">
                <a:tableStyleId>{5C22544A-7EE6-4342-B048-85BDC9FD1C3A}</a:tableStyleId>
              </a:tblPr>
              <a:tblGrid>
                <a:gridCol w="2670629">
                  <a:extLst>
                    <a:ext uri="{9D8B030D-6E8A-4147-A177-3AD203B41FA5}">
                      <a16:colId xmlns:a16="http://schemas.microsoft.com/office/drawing/2014/main" val="566011448"/>
                    </a:ext>
                  </a:extLst>
                </a:gridCol>
                <a:gridCol w="2307772">
                  <a:extLst>
                    <a:ext uri="{9D8B030D-6E8A-4147-A177-3AD203B41FA5}">
                      <a16:colId xmlns:a16="http://schemas.microsoft.com/office/drawing/2014/main" val="3888698236"/>
                    </a:ext>
                  </a:extLst>
                </a:gridCol>
                <a:gridCol w="2191657">
                  <a:extLst>
                    <a:ext uri="{9D8B030D-6E8A-4147-A177-3AD203B41FA5}">
                      <a16:colId xmlns:a16="http://schemas.microsoft.com/office/drawing/2014/main" val="4028088874"/>
                    </a:ext>
                  </a:extLst>
                </a:gridCol>
                <a:gridCol w="2238146">
                  <a:extLst>
                    <a:ext uri="{9D8B030D-6E8A-4147-A177-3AD203B41FA5}">
                      <a16:colId xmlns:a16="http://schemas.microsoft.com/office/drawing/2014/main" val="2571192195"/>
                    </a:ext>
                  </a:extLst>
                </a:gridCol>
              </a:tblGrid>
              <a:tr h="295245">
                <a:tc>
                  <a:txBody>
                    <a:bodyPr/>
                    <a:lstStyle/>
                    <a:p>
                      <a:pPr algn="ctr"/>
                      <a:endParaRPr lang="en-US" dirty="0"/>
                    </a:p>
                  </a:txBody>
                  <a:tcPr/>
                </a:tc>
                <a:tc>
                  <a:txBody>
                    <a:bodyPr/>
                    <a:lstStyle/>
                    <a:p>
                      <a:pPr algn="ctr"/>
                      <a:r>
                        <a:rPr lang="en-US" dirty="0"/>
                        <a:t>Budget</a:t>
                      </a:r>
                    </a:p>
                  </a:txBody>
                  <a:tcPr/>
                </a:tc>
                <a:tc>
                  <a:txBody>
                    <a:bodyPr/>
                    <a:lstStyle/>
                    <a:p>
                      <a:pPr algn="ctr"/>
                      <a:r>
                        <a:rPr lang="en-US" dirty="0"/>
                        <a:t>Actual</a:t>
                      </a:r>
                    </a:p>
                  </a:txBody>
                  <a:tcPr/>
                </a:tc>
                <a:tc>
                  <a:txBody>
                    <a:bodyPr/>
                    <a:lstStyle/>
                    <a:p>
                      <a:pPr algn="ctr"/>
                      <a:r>
                        <a:rPr lang="en-US" dirty="0"/>
                        <a:t>Variance</a:t>
                      </a:r>
                    </a:p>
                  </a:txBody>
                  <a:tcPr/>
                </a:tc>
                <a:extLst>
                  <a:ext uri="{0D108BD9-81ED-4DB2-BD59-A6C34878D82A}">
                    <a16:rowId xmlns:a16="http://schemas.microsoft.com/office/drawing/2014/main" val="2334827152"/>
                  </a:ext>
                </a:extLst>
              </a:tr>
              <a:tr h="320806">
                <a:tc>
                  <a:txBody>
                    <a:bodyPr/>
                    <a:lstStyle/>
                    <a:p>
                      <a:r>
                        <a:rPr lang="en-US" sz="2400" dirty="0"/>
                        <a:t>Beginning balance</a:t>
                      </a:r>
                    </a:p>
                  </a:txBody>
                  <a:tcPr/>
                </a:tc>
                <a:tc>
                  <a:txBody>
                    <a:bodyPr/>
                    <a:lstStyle/>
                    <a:p>
                      <a:pPr algn="r"/>
                      <a:r>
                        <a:rPr lang="en-US" sz="2400" dirty="0"/>
                        <a:t>$  10,652</a:t>
                      </a:r>
                    </a:p>
                  </a:txBody>
                  <a:tcPr/>
                </a:tc>
                <a:tc>
                  <a:txBody>
                    <a:bodyPr/>
                    <a:lstStyle/>
                    <a:p>
                      <a:pPr algn="r"/>
                      <a:r>
                        <a:rPr lang="en-US" sz="2400" dirty="0"/>
                        <a:t>$  10,487</a:t>
                      </a:r>
                    </a:p>
                  </a:txBody>
                  <a:tcPr/>
                </a:tc>
                <a:tc>
                  <a:txBody>
                    <a:bodyPr/>
                    <a:lstStyle/>
                    <a:p>
                      <a:pPr algn="r"/>
                      <a:r>
                        <a:rPr lang="en-US" sz="2400" dirty="0"/>
                        <a:t>$  (165)</a:t>
                      </a:r>
                    </a:p>
                  </a:txBody>
                  <a:tcPr/>
                </a:tc>
                <a:extLst>
                  <a:ext uri="{0D108BD9-81ED-4DB2-BD59-A6C34878D82A}">
                    <a16:rowId xmlns:a16="http://schemas.microsoft.com/office/drawing/2014/main" val="2837532789"/>
                  </a:ext>
                </a:extLst>
              </a:tr>
              <a:tr h="295245">
                <a:tc>
                  <a:txBody>
                    <a:bodyPr/>
                    <a:lstStyle/>
                    <a:p>
                      <a:r>
                        <a:rPr lang="en-US" sz="2400" dirty="0"/>
                        <a:t>Revenue</a:t>
                      </a:r>
                    </a:p>
                  </a:txBody>
                  <a:tcPr/>
                </a:tc>
                <a:tc>
                  <a:txBody>
                    <a:bodyPr/>
                    <a:lstStyle/>
                    <a:p>
                      <a:pPr algn="r"/>
                      <a:r>
                        <a:rPr lang="en-US" sz="2400" dirty="0"/>
                        <a:t>1,047</a:t>
                      </a:r>
                    </a:p>
                  </a:txBody>
                  <a:tcPr/>
                </a:tc>
                <a:tc>
                  <a:txBody>
                    <a:bodyPr/>
                    <a:lstStyle/>
                    <a:p>
                      <a:pPr algn="r"/>
                      <a:r>
                        <a:rPr lang="en-US" sz="2400" dirty="0"/>
                        <a:t>655</a:t>
                      </a:r>
                    </a:p>
                  </a:txBody>
                  <a:tcPr/>
                </a:tc>
                <a:tc>
                  <a:txBody>
                    <a:bodyPr/>
                    <a:lstStyle/>
                    <a:p>
                      <a:pPr algn="r"/>
                      <a:r>
                        <a:rPr lang="en-US" sz="2400" dirty="0"/>
                        <a:t>(392)</a:t>
                      </a:r>
                    </a:p>
                  </a:txBody>
                  <a:tcPr/>
                </a:tc>
                <a:extLst>
                  <a:ext uri="{0D108BD9-81ED-4DB2-BD59-A6C34878D82A}">
                    <a16:rowId xmlns:a16="http://schemas.microsoft.com/office/drawing/2014/main" val="97621894"/>
                  </a:ext>
                </a:extLst>
              </a:tr>
              <a:tr h="295245">
                <a:tc>
                  <a:txBody>
                    <a:bodyPr/>
                    <a:lstStyle/>
                    <a:p>
                      <a:r>
                        <a:rPr lang="en-US" sz="2400" dirty="0"/>
                        <a:t>Expenses</a:t>
                      </a:r>
                    </a:p>
                  </a:txBody>
                  <a:tcPr/>
                </a:tc>
                <a:tc>
                  <a:txBody>
                    <a:bodyPr/>
                    <a:lstStyle/>
                    <a:p>
                      <a:pPr algn="r"/>
                      <a:r>
                        <a:rPr lang="en-US" sz="2400" dirty="0"/>
                        <a:t>1,278</a:t>
                      </a:r>
                    </a:p>
                  </a:txBody>
                  <a:tcPr/>
                </a:tc>
                <a:tc>
                  <a:txBody>
                    <a:bodyPr/>
                    <a:lstStyle/>
                    <a:p>
                      <a:pPr algn="r"/>
                      <a:r>
                        <a:rPr lang="en-US" sz="2400" dirty="0"/>
                        <a:t>939</a:t>
                      </a:r>
                    </a:p>
                  </a:txBody>
                  <a:tcPr/>
                </a:tc>
                <a:tc>
                  <a:txBody>
                    <a:bodyPr/>
                    <a:lstStyle/>
                    <a:p>
                      <a:pPr algn="r"/>
                      <a:r>
                        <a:rPr lang="en-US" sz="2400" dirty="0"/>
                        <a:t>339</a:t>
                      </a:r>
                    </a:p>
                  </a:txBody>
                  <a:tcPr/>
                </a:tc>
                <a:extLst>
                  <a:ext uri="{0D108BD9-81ED-4DB2-BD59-A6C34878D82A}">
                    <a16:rowId xmlns:a16="http://schemas.microsoft.com/office/drawing/2014/main" val="948797677"/>
                  </a:ext>
                </a:extLst>
              </a:tr>
              <a:tr h="295245">
                <a:tc>
                  <a:txBody>
                    <a:bodyPr/>
                    <a:lstStyle/>
                    <a:p>
                      <a:r>
                        <a:rPr lang="en-US" sz="2400" dirty="0"/>
                        <a:t>Ending balance</a:t>
                      </a:r>
                    </a:p>
                  </a:txBody>
                  <a:tcPr/>
                </a:tc>
                <a:tc>
                  <a:txBody>
                    <a:bodyPr/>
                    <a:lstStyle/>
                    <a:p>
                      <a:pPr algn="r"/>
                      <a:r>
                        <a:rPr lang="en-US" sz="2400" dirty="0"/>
                        <a:t>$  10,421</a:t>
                      </a:r>
                    </a:p>
                  </a:txBody>
                  <a:tcPr/>
                </a:tc>
                <a:tc>
                  <a:txBody>
                    <a:bodyPr/>
                    <a:lstStyle/>
                    <a:p>
                      <a:pPr algn="r"/>
                      <a:r>
                        <a:rPr lang="en-US" sz="2400" dirty="0"/>
                        <a:t>$  10,203</a:t>
                      </a:r>
                    </a:p>
                  </a:txBody>
                  <a:tcPr/>
                </a:tc>
                <a:tc>
                  <a:txBody>
                    <a:bodyPr/>
                    <a:lstStyle/>
                    <a:p>
                      <a:pPr algn="r"/>
                      <a:r>
                        <a:rPr lang="en-US" sz="2400" dirty="0"/>
                        <a:t>$  (218)</a:t>
                      </a:r>
                    </a:p>
                  </a:txBody>
                  <a:tcPr/>
                </a:tc>
                <a:extLst>
                  <a:ext uri="{0D108BD9-81ED-4DB2-BD59-A6C34878D82A}">
                    <a16:rowId xmlns:a16="http://schemas.microsoft.com/office/drawing/2014/main" val="1712565899"/>
                  </a:ext>
                </a:extLst>
              </a:tr>
            </a:tbl>
          </a:graphicData>
        </a:graphic>
      </p:graphicFrame>
      <p:pic>
        <p:nvPicPr>
          <p:cNvPr id="12" name="Picture 11">
            <a:extLst>
              <a:ext uri="{FF2B5EF4-FFF2-40B4-BE49-F238E27FC236}">
                <a16:creationId xmlns:a16="http://schemas.microsoft.com/office/drawing/2014/main" id="{55E0148D-F548-F703-9ED8-FF1A71811BA1}"/>
              </a:ext>
            </a:extLst>
          </p:cNvPr>
          <p:cNvPicPr>
            <a:picLocks noChangeAspect="1"/>
          </p:cNvPicPr>
          <p:nvPr/>
        </p:nvPicPr>
        <p:blipFill>
          <a:blip r:embed="rId3"/>
          <a:stretch>
            <a:fillRect/>
          </a:stretch>
        </p:blipFill>
        <p:spPr>
          <a:xfrm>
            <a:off x="10803093" y="5505849"/>
            <a:ext cx="1243761" cy="1243761"/>
          </a:xfrm>
          <a:prstGeom prst="rect">
            <a:avLst/>
          </a:prstGeom>
        </p:spPr>
      </p:pic>
      <p:sp>
        <p:nvSpPr>
          <p:cNvPr id="6" name="TextBox 5">
            <a:extLst>
              <a:ext uri="{FF2B5EF4-FFF2-40B4-BE49-F238E27FC236}">
                <a16:creationId xmlns:a16="http://schemas.microsoft.com/office/drawing/2014/main" id="{6C44B870-A9C0-3BC0-CCCF-93456BCF9B54}"/>
              </a:ext>
            </a:extLst>
          </p:cNvPr>
          <p:cNvSpPr txBox="1"/>
          <p:nvPr/>
        </p:nvSpPr>
        <p:spPr>
          <a:xfrm>
            <a:off x="1061671" y="4579643"/>
            <a:ext cx="9719969" cy="2185214"/>
          </a:xfrm>
          <a:prstGeom prst="rect">
            <a:avLst/>
          </a:prstGeom>
          <a:noFill/>
        </p:spPr>
        <p:txBody>
          <a:bodyPr wrap="none" rtlCol="0">
            <a:spAutoFit/>
          </a:bodyPr>
          <a:lstStyle/>
          <a:p>
            <a:r>
              <a:rPr lang="en-US" sz="2400" b="1" dirty="0"/>
              <a:t>Comments</a:t>
            </a:r>
          </a:p>
          <a:p>
            <a:pPr marL="342900" indent="-342900">
              <a:buFont typeface="Arial" panose="020B0604020202020204" pitchFamily="34" charset="0"/>
              <a:buChar char="•"/>
            </a:pPr>
            <a:r>
              <a:rPr lang="en-US" sz="2400" dirty="0"/>
              <a:t>Fee dependent department; permit activity has slowed, lowering revenue</a:t>
            </a:r>
          </a:p>
          <a:p>
            <a:pPr marL="342900" indent="-342900">
              <a:buFont typeface="Arial" panose="020B0604020202020204" pitchFamily="34" charset="0"/>
              <a:buChar char="•"/>
            </a:pPr>
            <a:r>
              <a:rPr lang="en-US" sz="2400" dirty="0"/>
              <a:t>Personnel expenses down due to not being fully staffed</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1235064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66402"/>
            <a:ext cx="12191998" cy="1590742"/>
          </a:xfrm>
          <a:prstGeom prst="rect">
            <a:avLst/>
          </a:prstGeom>
          <a:gradFill>
            <a:gsLst>
              <a:gs pos="0">
                <a:srgbClr val="000000"/>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70175"/>
            <a:ext cx="12185331" cy="1590742"/>
          </a:xfrm>
          <a:prstGeom prst="rect">
            <a:avLst/>
          </a:prstGeom>
          <a:gradFill>
            <a:gsLst>
              <a:gs pos="0">
                <a:schemeClr val="accent1">
                  <a:alpha val="0"/>
                </a:schemeClr>
              </a:gs>
              <a:gs pos="100000">
                <a:schemeClr val="accent1">
                  <a:lumMod val="50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5265546"/>
            <a:ext cx="4076698" cy="1590742"/>
          </a:xfrm>
          <a:prstGeom prst="rect">
            <a:avLst/>
          </a:prstGeom>
          <a:gradFill>
            <a:gsLst>
              <a:gs pos="0">
                <a:schemeClr val="accent1">
                  <a:lumMod val="50000"/>
                </a:schemeClr>
              </a:gs>
              <a:gs pos="100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35" y="5263483"/>
            <a:ext cx="12192000" cy="1597433"/>
          </a:xfrm>
          <a:prstGeom prst="rect">
            <a:avLst/>
          </a:prstGeom>
          <a:gradFill>
            <a:gsLst>
              <a:gs pos="0">
                <a:srgbClr val="000000">
                  <a:alpha val="0"/>
                </a:srgbClr>
              </a:gs>
              <a:gs pos="99000">
                <a:schemeClr val="accent1">
                  <a:lumMod val="50000"/>
                  <a:alpha val="5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870CFA-96CC-ED23-FB9D-317BE8ED6A7E}"/>
              </a:ext>
            </a:extLst>
          </p:cNvPr>
          <p:cNvSpPr>
            <a:spLocks noGrp="1"/>
          </p:cNvSpPr>
          <p:nvPr>
            <p:ph type="title"/>
          </p:nvPr>
        </p:nvSpPr>
        <p:spPr>
          <a:xfrm>
            <a:off x="1371599" y="5510253"/>
            <a:ext cx="9895951" cy="1033669"/>
          </a:xfrm>
        </p:spPr>
        <p:txBody>
          <a:bodyPr vert="horz" lIns="91440" tIns="45720" rIns="91440" bIns="45720" rtlCol="0" anchor="ctr">
            <a:normAutofit/>
          </a:bodyPr>
          <a:lstStyle/>
          <a:p>
            <a:r>
              <a:rPr lang="en-US" sz="3600" kern="1200" dirty="0">
                <a:solidFill>
                  <a:srgbClr val="FFFFFF"/>
                </a:solidFill>
                <a:latin typeface="+mj-lt"/>
                <a:ea typeface="+mj-ea"/>
                <a:cs typeface="+mj-cs"/>
              </a:rPr>
              <a:t>Community Development Activities</a:t>
            </a:r>
            <a:br>
              <a:rPr lang="en-US" sz="3400" kern="1200" dirty="0">
                <a:solidFill>
                  <a:srgbClr val="FFFFFF"/>
                </a:solidFill>
                <a:latin typeface="+mj-lt"/>
                <a:ea typeface="+mj-ea"/>
                <a:cs typeface="+mj-cs"/>
              </a:rPr>
            </a:br>
            <a:r>
              <a:rPr lang="en-US" sz="2700" kern="1200" dirty="0">
                <a:solidFill>
                  <a:srgbClr val="FFFFFF"/>
                </a:solidFill>
                <a:latin typeface="+mj-lt"/>
                <a:ea typeface="+mj-ea"/>
                <a:cs typeface="+mj-cs"/>
              </a:rPr>
              <a:t>Q1 FY 2024</a:t>
            </a:r>
          </a:p>
        </p:txBody>
      </p:sp>
      <p:pic>
        <p:nvPicPr>
          <p:cNvPr id="5" name="Picture 4">
            <a:extLst>
              <a:ext uri="{FF2B5EF4-FFF2-40B4-BE49-F238E27FC236}">
                <a16:creationId xmlns:a16="http://schemas.microsoft.com/office/drawing/2014/main" id="{A49999B9-17D5-7473-9D35-3130E6056ABD}"/>
              </a:ext>
            </a:extLst>
          </p:cNvPr>
          <p:cNvPicPr>
            <a:picLocks noChangeAspect="1"/>
          </p:cNvPicPr>
          <p:nvPr/>
        </p:nvPicPr>
        <p:blipFill>
          <a:blip r:embed="rId3"/>
          <a:stretch>
            <a:fillRect/>
          </a:stretch>
        </p:blipFill>
        <p:spPr>
          <a:xfrm>
            <a:off x="10682514" y="5348514"/>
            <a:ext cx="1509487" cy="1509487"/>
          </a:xfrm>
          <a:prstGeom prst="rect">
            <a:avLst/>
          </a:prstGeom>
        </p:spPr>
      </p:pic>
      <p:graphicFrame>
        <p:nvGraphicFramePr>
          <p:cNvPr id="4" name="Content Placeholder 3">
            <a:extLst>
              <a:ext uri="{FF2B5EF4-FFF2-40B4-BE49-F238E27FC236}">
                <a16:creationId xmlns:a16="http://schemas.microsoft.com/office/drawing/2014/main" id="{AFCCCF83-4B5F-87F5-0750-697FA28FEDEB}"/>
              </a:ext>
            </a:extLst>
          </p:cNvPr>
          <p:cNvGraphicFramePr>
            <a:graphicFrameLocks noGrp="1"/>
          </p:cNvGraphicFramePr>
          <p:nvPr>
            <p:ph idx="1"/>
            <p:extLst>
              <p:ext uri="{D42A27DB-BD31-4B8C-83A1-F6EECF244321}">
                <p14:modId xmlns:p14="http://schemas.microsoft.com/office/powerpoint/2010/main" val="2090701667"/>
              </p:ext>
            </p:extLst>
          </p:nvPr>
        </p:nvGraphicFramePr>
        <p:xfrm>
          <a:off x="1088570" y="617701"/>
          <a:ext cx="10078194" cy="4213559"/>
        </p:xfrm>
        <a:graphic>
          <a:graphicData uri="http://schemas.openxmlformats.org/drawingml/2006/table">
            <a:tbl>
              <a:tblPr firstRow="1" bandRow="1">
                <a:noFill/>
                <a:tableStyleId>{5C22544A-7EE6-4342-B048-85BDC9FD1C3A}</a:tableStyleId>
              </a:tblPr>
              <a:tblGrid>
                <a:gridCol w="3300550">
                  <a:extLst>
                    <a:ext uri="{9D8B030D-6E8A-4147-A177-3AD203B41FA5}">
                      <a16:colId xmlns:a16="http://schemas.microsoft.com/office/drawing/2014/main" val="1923382009"/>
                    </a:ext>
                  </a:extLst>
                </a:gridCol>
                <a:gridCol w="3525520">
                  <a:extLst>
                    <a:ext uri="{9D8B030D-6E8A-4147-A177-3AD203B41FA5}">
                      <a16:colId xmlns:a16="http://schemas.microsoft.com/office/drawing/2014/main" val="105490491"/>
                    </a:ext>
                  </a:extLst>
                </a:gridCol>
                <a:gridCol w="3252124">
                  <a:extLst>
                    <a:ext uri="{9D8B030D-6E8A-4147-A177-3AD203B41FA5}">
                      <a16:colId xmlns:a16="http://schemas.microsoft.com/office/drawing/2014/main" val="121705841"/>
                    </a:ext>
                  </a:extLst>
                </a:gridCol>
              </a:tblGrid>
              <a:tr h="603692">
                <a:tc>
                  <a:txBody>
                    <a:bodyPr/>
                    <a:lstStyle/>
                    <a:p>
                      <a:pPr algn="ctr"/>
                      <a:r>
                        <a:rPr lang="en-US" sz="2000" b="1" cap="none" spc="0" dirty="0">
                          <a:solidFill>
                            <a:schemeClr val="bg1"/>
                          </a:solidFill>
                        </a:rPr>
                        <a:t>Goal/work plan description</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algn="ctr"/>
                      <a:r>
                        <a:rPr lang="en-US" sz="2000" b="1" cap="none" spc="0" dirty="0">
                          <a:solidFill>
                            <a:schemeClr val="bg1"/>
                          </a:solidFill>
                        </a:rPr>
                        <a:t>Activity during quarter</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algn="ctr"/>
                      <a:r>
                        <a:rPr lang="en-US" sz="2000" b="1" cap="none" spc="0" dirty="0">
                          <a:solidFill>
                            <a:schemeClr val="bg1"/>
                          </a:solidFill>
                        </a:rPr>
                        <a:t>Comments</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extLst>
                  <a:ext uri="{0D108BD9-81ED-4DB2-BD59-A6C34878D82A}">
                    <a16:rowId xmlns:a16="http://schemas.microsoft.com/office/drawing/2014/main" val="2408833729"/>
                  </a:ext>
                </a:extLst>
              </a:tr>
              <a:tr h="545330">
                <a:tc>
                  <a:txBody>
                    <a:bodyPr/>
                    <a:lstStyle/>
                    <a:p>
                      <a:r>
                        <a:rPr lang="en-US" sz="1800" cap="none" spc="0" dirty="0">
                          <a:solidFill>
                            <a:schemeClr val="tx1"/>
                          </a:solidFill>
                        </a:rPr>
                        <a:t>Update TSP</a:t>
                      </a:r>
                    </a:p>
                  </a:txBody>
                  <a:tcPr marL="92143" marR="65816" marT="65816" marB="131633">
                    <a:lnL w="12700" cmpd="sng">
                      <a:noFill/>
                      <a:prstDash val="solid"/>
                    </a:lnL>
                    <a:lnR w="12700" cmpd="sng">
                      <a:noFill/>
                      <a:prstDash val="solid"/>
                    </a:lnR>
                    <a:lnT w="38100" cmpd="sng">
                      <a:noFill/>
                    </a:lnT>
                    <a:lnB w="12700" cap="flat" cmpd="sng" algn="ctr">
                      <a:solidFill>
                        <a:schemeClr val="tx1"/>
                      </a:solidFill>
                      <a:prstDash val="solid"/>
                    </a:lnB>
                    <a:noFill/>
                  </a:tcPr>
                </a:tc>
                <a:tc>
                  <a:txBody>
                    <a:bodyPr/>
                    <a:lstStyle/>
                    <a:p>
                      <a:r>
                        <a:rPr lang="en-US" sz="1800" cap="none" spc="0" dirty="0">
                          <a:solidFill>
                            <a:schemeClr val="tx1"/>
                          </a:solidFill>
                        </a:rPr>
                        <a:t>Project management team held meetings; first PAC meeting held in November 2023</a:t>
                      </a:r>
                    </a:p>
                  </a:txBody>
                  <a:tcPr marL="92143" marR="65816" marT="65816" marB="131633">
                    <a:lnL w="12700" cmpd="sng">
                      <a:noFill/>
                      <a:prstDash val="solid"/>
                    </a:lnL>
                    <a:lnR w="12700" cmpd="sng">
                      <a:noFill/>
                      <a:prstDash val="solid"/>
                    </a:lnR>
                    <a:lnT w="38100" cmpd="sng">
                      <a:noFill/>
                    </a:lnT>
                    <a:lnB w="12700" cap="flat" cmpd="sng" algn="ctr">
                      <a:solidFill>
                        <a:schemeClr val="tx1"/>
                      </a:solidFill>
                      <a:prstDash val="solid"/>
                    </a:lnB>
                    <a:noFill/>
                  </a:tcPr>
                </a:tc>
                <a:tc>
                  <a:txBody>
                    <a:bodyPr/>
                    <a:lstStyle/>
                    <a:p>
                      <a:r>
                        <a:rPr lang="en-US" sz="1800" cap="none" spc="0" dirty="0">
                          <a:solidFill>
                            <a:schemeClr val="tx1"/>
                          </a:solidFill>
                        </a:rPr>
                        <a:t>Public outreach efforts ongoing, including two open houses in mid-February</a:t>
                      </a:r>
                    </a:p>
                  </a:txBody>
                  <a:tcPr marL="92143" marR="65816" marT="65816" marB="131633">
                    <a:lnL w="12700" cmpd="sng">
                      <a:noFill/>
                      <a:prstDash val="solid"/>
                    </a:lnL>
                    <a:lnR w="12700" cmpd="sng">
                      <a:noFill/>
                      <a:prstDash val="solid"/>
                    </a:lnR>
                    <a:lnT w="38100" cmpd="sng">
                      <a:noFill/>
                    </a:lnT>
                    <a:lnB w="12700" cap="flat" cmpd="sng" algn="ctr">
                      <a:solidFill>
                        <a:schemeClr val="tx1"/>
                      </a:solidFill>
                      <a:prstDash val="solid"/>
                    </a:lnB>
                    <a:noFill/>
                  </a:tcPr>
                </a:tc>
                <a:extLst>
                  <a:ext uri="{0D108BD9-81ED-4DB2-BD59-A6C34878D82A}">
                    <a16:rowId xmlns:a16="http://schemas.microsoft.com/office/drawing/2014/main" val="1200253343"/>
                  </a:ext>
                </a:extLst>
              </a:tr>
              <a:tr h="545330">
                <a:tc>
                  <a:txBody>
                    <a:bodyPr/>
                    <a:lstStyle/>
                    <a:p>
                      <a:r>
                        <a:rPr lang="en-US" sz="1800" cap="none" spc="0" dirty="0">
                          <a:solidFill>
                            <a:schemeClr val="tx1"/>
                          </a:solidFill>
                        </a:rPr>
                        <a:t>Finalize Strategic Plan</a:t>
                      </a:r>
                    </a:p>
                  </a:txBody>
                  <a:tcPr marL="92143" marR="65816" marT="65816" marB="131633">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r>
                        <a:rPr lang="en-US" sz="1800" cap="none" spc="0" dirty="0">
                          <a:solidFill>
                            <a:schemeClr val="tx1"/>
                          </a:solidFill>
                        </a:rPr>
                        <a:t>County Court approved the Strategic Plan on December 20, 2023</a:t>
                      </a:r>
                    </a:p>
                  </a:txBody>
                  <a:tcPr marL="92143" marR="65816" marT="65816" marB="131633">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r>
                        <a:rPr lang="en-US" sz="1800" cap="none" spc="0" dirty="0">
                          <a:solidFill>
                            <a:schemeClr val="tx1"/>
                          </a:solidFill>
                        </a:rPr>
                        <a:t>CDD will move forward with implementing the plan</a:t>
                      </a:r>
                    </a:p>
                  </a:txBody>
                  <a:tcPr marL="92143" marR="65816" marT="65816" marB="131633">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1987997961"/>
                  </a:ext>
                </a:extLst>
              </a:tr>
              <a:tr h="545330">
                <a:tc>
                  <a:txBody>
                    <a:bodyPr/>
                    <a:lstStyle/>
                    <a:p>
                      <a:r>
                        <a:rPr lang="en-US" sz="1800" cap="none" spc="0" dirty="0">
                          <a:solidFill>
                            <a:schemeClr val="tx1"/>
                          </a:solidFill>
                        </a:rPr>
                        <a:t>Technology Enhancements</a:t>
                      </a:r>
                    </a:p>
                  </a:txBody>
                  <a:tcPr marL="92143" marR="65816" marT="65816" marB="131633">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r>
                        <a:rPr lang="en-US" sz="1800" cap="none" spc="0" dirty="0">
                          <a:solidFill>
                            <a:schemeClr val="tx1"/>
                          </a:solidFill>
                        </a:rPr>
                        <a:t>None</a:t>
                      </a:r>
                    </a:p>
                  </a:txBody>
                  <a:tcPr marL="92143" marR="65816" marT="65816" marB="131633">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r>
                        <a:rPr lang="en-US" sz="1800" cap="none" spc="0" dirty="0">
                          <a:solidFill>
                            <a:schemeClr val="tx1"/>
                          </a:solidFill>
                        </a:rPr>
                        <a:t>Building is ready for digital plan review requirements in 2025; will look to acquire new hardware and software at time CDD relocates</a:t>
                      </a:r>
                    </a:p>
                  </a:txBody>
                  <a:tcPr marL="92143" marR="65816" marT="65816" marB="131633">
                    <a:lnL w="12700" cmpd="sng">
                      <a:noFill/>
                      <a:prstDash val="solid"/>
                    </a:lnL>
                    <a:lnR w="12700" cmpd="sng">
                      <a:noFill/>
                      <a:prstDash val="solid"/>
                    </a:lnR>
                    <a:lnT w="12700" cmpd="sng">
                      <a:noFill/>
                      <a:prstDash val="solid"/>
                    </a:lnT>
                    <a:lnB w="12700" cap="flat" cmpd="sng" algn="ctr">
                      <a:solidFill>
                        <a:schemeClr val="tx1"/>
                      </a:solidFill>
                      <a:prstDash val="solid"/>
                    </a:lnB>
                    <a:noFill/>
                  </a:tcPr>
                </a:tc>
                <a:extLst>
                  <a:ext uri="{0D108BD9-81ED-4DB2-BD59-A6C34878D82A}">
                    <a16:rowId xmlns:a16="http://schemas.microsoft.com/office/drawing/2014/main" val="3283559543"/>
                  </a:ext>
                </a:extLst>
              </a:tr>
            </a:tbl>
          </a:graphicData>
        </a:graphic>
      </p:graphicFrame>
    </p:spTree>
    <p:extLst>
      <p:ext uri="{BB962C8B-B14F-4D97-AF65-F5344CB8AC3E}">
        <p14:creationId xmlns:p14="http://schemas.microsoft.com/office/powerpoint/2010/main" val="3340190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66402"/>
            <a:ext cx="12191998" cy="1590742"/>
          </a:xfrm>
          <a:prstGeom prst="rect">
            <a:avLst/>
          </a:prstGeom>
          <a:gradFill>
            <a:gsLst>
              <a:gs pos="0">
                <a:srgbClr val="000000"/>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70175"/>
            <a:ext cx="12185331" cy="1590742"/>
          </a:xfrm>
          <a:prstGeom prst="rect">
            <a:avLst/>
          </a:prstGeom>
          <a:gradFill>
            <a:gsLst>
              <a:gs pos="0">
                <a:schemeClr val="accent1">
                  <a:alpha val="0"/>
                </a:schemeClr>
              </a:gs>
              <a:gs pos="100000">
                <a:schemeClr val="accent1">
                  <a:lumMod val="50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5265546"/>
            <a:ext cx="4076698" cy="1590742"/>
          </a:xfrm>
          <a:prstGeom prst="rect">
            <a:avLst/>
          </a:prstGeom>
          <a:gradFill>
            <a:gsLst>
              <a:gs pos="0">
                <a:schemeClr val="accent1">
                  <a:lumMod val="50000"/>
                </a:schemeClr>
              </a:gs>
              <a:gs pos="100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35" y="5263483"/>
            <a:ext cx="12192000" cy="1597433"/>
          </a:xfrm>
          <a:prstGeom prst="rect">
            <a:avLst/>
          </a:prstGeom>
          <a:gradFill>
            <a:gsLst>
              <a:gs pos="0">
                <a:srgbClr val="000000">
                  <a:alpha val="0"/>
                </a:srgbClr>
              </a:gs>
              <a:gs pos="99000">
                <a:schemeClr val="accent1">
                  <a:lumMod val="50000"/>
                  <a:alpha val="5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870CFA-96CC-ED23-FB9D-317BE8ED6A7E}"/>
              </a:ext>
            </a:extLst>
          </p:cNvPr>
          <p:cNvSpPr>
            <a:spLocks noGrp="1"/>
          </p:cNvSpPr>
          <p:nvPr>
            <p:ph type="title"/>
          </p:nvPr>
        </p:nvSpPr>
        <p:spPr>
          <a:xfrm>
            <a:off x="1371599" y="5510253"/>
            <a:ext cx="9895951" cy="1033669"/>
          </a:xfrm>
        </p:spPr>
        <p:txBody>
          <a:bodyPr vert="horz" lIns="91440" tIns="45720" rIns="91440" bIns="45720" rtlCol="0" anchor="ctr">
            <a:normAutofit/>
          </a:bodyPr>
          <a:lstStyle/>
          <a:p>
            <a:r>
              <a:rPr lang="en-US" sz="3600" kern="1200" dirty="0">
                <a:solidFill>
                  <a:srgbClr val="FFFFFF"/>
                </a:solidFill>
                <a:latin typeface="+mj-lt"/>
                <a:ea typeface="+mj-ea"/>
                <a:cs typeface="+mj-cs"/>
              </a:rPr>
              <a:t>Community Development Activities - continued</a:t>
            </a:r>
            <a:br>
              <a:rPr lang="en-US" sz="3400" kern="1200" dirty="0">
                <a:solidFill>
                  <a:srgbClr val="FFFFFF"/>
                </a:solidFill>
                <a:latin typeface="+mj-lt"/>
                <a:ea typeface="+mj-ea"/>
                <a:cs typeface="+mj-cs"/>
              </a:rPr>
            </a:br>
            <a:r>
              <a:rPr lang="en-US" sz="2400" kern="1200" dirty="0">
                <a:solidFill>
                  <a:srgbClr val="FFFFFF"/>
                </a:solidFill>
                <a:latin typeface="+mj-lt"/>
                <a:ea typeface="+mj-ea"/>
                <a:cs typeface="+mj-cs"/>
              </a:rPr>
              <a:t>Q1 FY 2024</a:t>
            </a:r>
          </a:p>
        </p:txBody>
      </p:sp>
      <p:pic>
        <p:nvPicPr>
          <p:cNvPr id="5" name="Picture 4">
            <a:extLst>
              <a:ext uri="{FF2B5EF4-FFF2-40B4-BE49-F238E27FC236}">
                <a16:creationId xmlns:a16="http://schemas.microsoft.com/office/drawing/2014/main" id="{A49999B9-17D5-7473-9D35-3130E6056ABD}"/>
              </a:ext>
            </a:extLst>
          </p:cNvPr>
          <p:cNvPicPr>
            <a:picLocks noChangeAspect="1"/>
          </p:cNvPicPr>
          <p:nvPr/>
        </p:nvPicPr>
        <p:blipFill>
          <a:blip r:embed="rId3"/>
          <a:stretch>
            <a:fillRect/>
          </a:stretch>
        </p:blipFill>
        <p:spPr>
          <a:xfrm>
            <a:off x="10697029" y="5363029"/>
            <a:ext cx="1494972" cy="1494972"/>
          </a:xfrm>
          <a:prstGeom prst="rect">
            <a:avLst/>
          </a:prstGeom>
        </p:spPr>
      </p:pic>
      <p:graphicFrame>
        <p:nvGraphicFramePr>
          <p:cNvPr id="9" name="Content Placeholder 3">
            <a:extLst>
              <a:ext uri="{FF2B5EF4-FFF2-40B4-BE49-F238E27FC236}">
                <a16:creationId xmlns:a16="http://schemas.microsoft.com/office/drawing/2014/main" id="{DB561768-FAB9-B09C-2CE1-0CC4C3576473}"/>
              </a:ext>
            </a:extLst>
          </p:cNvPr>
          <p:cNvGraphicFramePr>
            <a:graphicFrameLocks noGrp="1"/>
          </p:cNvGraphicFramePr>
          <p:nvPr>
            <p:ph idx="1"/>
            <p:extLst>
              <p:ext uri="{D42A27DB-BD31-4B8C-83A1-F6EECF244321}">
                <p14:modId xmlns:p14="http://schemas.microsoft.com/office/powerpoint/2010/main" val="2483456272"/>
              </p:ext>
            </p:extLst>
          </p:nvPr>
        </p:nvGraphicFramePr>
        <p:xfrm>
          <a:off x="1103086" y="125802"/>
          <a:ext cx="9913256" cy="5072505"/>
        </p:xfrm>
        <a:graphic>
          <a:graphicData uri="http://schemas.openxmlformats.org/drawingml/2006/table">
            <a:tbl>
              <a:tblPr firstRow="1" bandRow="1">
                <a:noFill/>
                <a:tableStyleId>{5C22544A-7EE6-4342-B048-85BDC9FD1C3A}</a:tableStyleId>
              </a:tblPr>
              <a:tblGrid>
                <a:gridCol w="3265714">
                  <a:extLst>
                    <a:ext uri="{9D8B030D-6E8A-4147-A177-3AD203B41FA5}">
                      <a16:colId xmlns:a16="http://schemas.microsoft.com/office/drawing/2014/main" val="1923382009"/>
                    </a:ext>
                  </a:extLst>
                </a:gridCol>
                <a:gridCol w="3210502">
                  <a:extLst>
                    <a:ext uri="{9D8B030D-6E8A-4147-A177-3AD203B41FA5}">
                      <a16:colId xmlns:a16="http://schemas.microsoft.com/office/drawing/2014/main" val="105490491"/>
                    </a:ext>
                  </a:extLst>
                </a:gridCol>
                <a:gridCol w="3437040">
                  <a:extLst>
                    <a:ext uri="{9D8B030D-6E8A-4147-A177-3AD203B41FA5}">
                      <a16:colId xmlns:a16="http://schemas.microsoft.com/office/drawing/2014/main" val="121705841"/>
                    </a:ext>
                  </a:extLst>
                </a:gridCol>
              </a:tblGrid>
              <a:tr h="662358">
                <a:tc>
                  <a:txBody>
                    <a:bodyPr/>
                    <a:lstStyle/>
                    <a:p>
                      <a:pPr algn="ctr"/>
                      <a:r>
                        <a:rPr lang="en-US" sz="2000" b="1" cap="none" spc="0" dirty="0">
                          <a:solidFill>
                            <a:schemeClr val="bg1"/>
                          </a:solidFill>
                        </a:rPr>
                        <a:t>Goal/work plan description</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algn="ctr"/>
                      <a:r>
                        <a:rPr lang="en-US" sz="2000" b="1" cap="none" spc="0" dirty="0">
                          <a:solidFill>
                            <a:schemeClr val="bg1"/>
                          </a:solidFill>
                        </a:rPr>
                        <a:t>Activity during quarter</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algn="ctr"/>
                      <a:r>
                        <a:rPr lang="en-US" sz="2000" b="1" cap="none" spc="0" dirty="0">
                          <a:solidFill>
                            <a:schemeClr val="bg1"/>
                          </a:solidFill>
                        </a:rPr>
                        <a:t>Comments</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extLst>
                  <a:ext uri="{0D108BD9-81ED-4DB2-BD59-A6C34878D82A}">
                    <a16:rowId xmlns:a16="http://schemas.microsoft.com/office/drawing/2014/main" val="2408833729"/>
                  </a:ext>
                </a:extLst>
              </a:tr>
              <a:tr h="1119571">
                <a:tc>
                  <a:txBody>
                    <a:bodyPr/>
                    <a:lstStyle/>
                    <a:p>
                      <a:r>
                        <a:rPr lang="en-US" sz="1800" cap="none" spc="0" dirty="0">
                          <a:solidFill>
                            <a:schemeClr val="tx1"/>
                          </a:solidFill>
                        </a:rPr>
                        <a:t>Review and update fees</a:t>
                      </a:r>
                    </a:p>
                  </a:txBody>
                  <a:tcPr marL="92143" marR="65816" marT="65816" marB="131633">
                    <a:lnL w="12700" cmpd="sng">
                      <a:noFill/>
                      <a:prstDash val="solid"/>
                    </a:lnL>
                    <a:lnR w="12700" cmpd="sng">
                      <a:noFill/>
                      <a:prstDash val="solid"/>
                    </a:lnR>
                    <a:lnT w="38100" cmpd="sng">
                      <a:noFill/>
                    </a:lnT>
                    <a:lnB w="12700" cap="flat" cmpd="sng" algn="ctr">
                      <a:solidFill>
                        <a:schemeClr val="tx1"/>
                      </a:solidFill>
                      <a:prstDash val="solid"/>
                    </a:lnB>
                    <a:noFill/>
                  </a:tcPr>
                </a:tc>
                <a:tc>
                  <a:txBody>
                    <a:bodyPr/>
                    <a:lstStyle/>
                    <a:p>
                      <a:r>
                        <a:rPr lang="en-US" sz="1800" cap="none" spc="0" dirty="0">
                          <a:solidFill>
                            <a:schemeClr val="tx1"/>
                          </a:solidFill>
                        </a:rPr>
                        <a:t>Regular consideration of where fees can be adjusted to cover actual cost </a:t>
                      </a:r>
                    </a:p>
                  </a:txBody>
                  <a:tcPr marL="92143" marR="65816" marT="65816" marB="131633">
                    <a:lnL w="12700" cmpd="sng">
                      <a:noFill/>
                      <a:prstDash val="solid"/>
                    </a:lnL>
                    <a:lnR w="12700" cmpd="sng">
                      <a:noFill/>
                      <a:prstDash val="solid"/>
                    </a:lnR>
                    <a:lnT w="38100" cmpd="sng">
                      <a:noFill/>
                    </a:lnT>
                    <a:lnB w="12700" cap="flat" cmpd="sng" algn="ctr">
                      <a:solidFill>
                        <a:schemeClr val="tx1"/>
                      </a:solidFill>
                      <a:prstDash val="solid"/>
                    </a:lnB>
                    <a:noFill/>
                  </a:tcPr>
                </a:tc>
                <a:tc>
                  <a:txBody>
                    <a:bodyPr/>
                    <a:lstStyle/>
                    <a:p>
                      <a:r>
                        <a:rPr lang="en-US" sz="1800" cap="none" spc="0" dirty="0">
                          <a:solidFill>
                            <a:schemeClr val="tx1"/>
                          </a:solidFill>
                        </a:rPr>
                        <a:t>Will continue to review and update fees annually; if funding available, will conduct detailed fee study</a:t>
                      </a:r>
                    </a:p>
                  </a:txBody>
                  <a:tcPr marL="92143" marR="65816" marT="65816" marB="131633">
                    <a:lnL w="12700" cmpd="sng">
                      <a:noFill/>
                      <a:prstDash val="solid"/>
                    </a:lnL>
                    <a:lnR w="12700" cmpd="sng">
                      <a:noFill/>
                      <a:prstDash val="solid"/>
                    </a:lnR>
                    <a:lnT w="38100" cmpd="sng">
                      <a:noFill/>
                    </a:lnT>
                    <a:lnB w="12700" cap="flat" cmpd="sng" algn="ctr">
                      <a:solidFill>
                        <a:schemeClr val="tx1"/>
                      </a:solidFill>
                      <a:prstDash val="solid"/>
                    </a:lnB>
                    <a:noFill/>
                  </a:tcPr>
                </a:tc>
                <a:extLst>
                  <a:ext uri="{0D108BD9-81ED-4DB2-BD59-A6C34878D82A}">
                    <a16:rowId xmlns:a16="http://schemas.microsoft.com/office/drawing/2014/main" val="1200253343"/>
                  </a:ext>
                </a:extLst>
              </a:tr>
              <a:tr h="1721527">
                <a:tc>
                  <a:txBody>
                    <a:bodyPr/>
                    <a:lstStyle/>
                    <a:p>
                      <a:r>
                        <a:rPr lang="en-US" sz="1800" cap="none" spc="0" dirty="0">
                          <a:solidFill>
                            <a:schemeClr val="tx1"/>
                          </a:solidFill>
                        </a:rPr>
                        <a:t>Plan for new CDD facility</a:t>
                      </a:r>
                    </a:p>
                  </a:txBody>
                  <a:tcPr marL="92143" marR="65816" marT="65816" marB="131633">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r>
                        <a:rPr lang="en-US" sz="1800" cap="none" spc="0" dirty="0">
                          <a:solidFill>
                            <a:schemeClr val="tx1"/>
                          </a:solidFill>
                        </a:rPr>
                        <a:t>CDD Director attended regular meetings to consider new building options</a:t>
                      </a:r>
                    </a:p>
                  </a:txBody>
                  <a:tcPr marL="92143" marR="65816" marT="65816" marB="131633">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1987997961"/>
                  </a:ext>
                </a:extLst>
              </a:tr>
              <a:tr h="1420549">
                <a:tc>
                  <a:txBody>
                    <a:bodyPr/>
                    <a:lstStyle/>
                    <a:p>
                      <a:r>
                        <a:rPr lang="en-US" sz="1800" cap="none" spc="0" dirty="0">
                          <a:solidFill>
                            <a:schemeClr val="tx1"/>
                          </a:solidFill>
                        </a:rPr>
                        <a:t>Consider options for comprehensive plan update</a:t>
                      </a:r>
                    </a:p>
                  </a:txBody>
                  <a:tcPr marL="92143" marR="65816" marT="65816" marB="131633">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r>
                        <a:rPr lang="en-US" sz="1800" cap="none" spc="0" dirty="0">
                          <a:solidFill>
                            <a:schemeClr val="tx1"/>
                          </a:solidFill>
                        </a:rPr>
                        <a:t>None</a:t>
                      </a:r>
                    </a:p>
                  </a:txBody>
                  <a:tcPr marL="92143" marR="65816" marT="65816" marB="131633">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r>
                        <a:rPr lang="en-US" sz="1800" cap="none" spc="0" dirty="0">
                          <a:solidFill>
                            <a:schemeClr val="tx1"/>
                          </a:solidFill>
                        </a:rPr>
                        <a:t>Funding dependent, will retain consultant to audit existing comp plan and provide recommendations on best process for update</a:t>
                      </a:r>
                    </a:p>
                  </a:txBody>
                  <a:tcPr marL="92143" marR="65816" marT="65816" marB="131633">
                    <a:lnL w="12700" cmpd="sng">
                      <a:noFill/>
                      <a:prstDash val="solid"/>
                    </a:lnL>
                    <a:lnR w="12700" cmpd="sng">
                      <a:noFill/>
                      <a:prstDash val="solid"/>
                    </a:lnR>
                    <a:lnT w="12700" cmpd="sng">
                      <a:noFill/>
                      <a:prstDash val="solid"/>
                    </a:lnT>
                    <a:lnB w="12700" cap="flat" cmpd="sng" algn="ctr">
                      <a:solidFill>
                        <a:schemeClr val="tx1"/>
                      </a:solidFill>
                      <a:prstDash val="solid"/>
                    </a:lnB>
                    <a:noFill/>
                  </a:tcPr>
                </a:tc>
                <a:extLst>
                  <a:ext uri="{0D108BD9-81ED-4DB2-BD59-A6C34878D82A}">
                    <a16:rowId xmlns:a16="http://schemas.microsoft.com/office/drawing/2014/main" val="3283559543"/>
                  </a:ext>
                </a:extLst>
              </a:tr>
            </a:tbl>
          </a:graphicData>
        </a:graphic>
      </p:graphicFrame>
    </p:spTree>
    <p:extLst>
      <p:ext uri="{BB962C8B-B14F-4D97-AF65-F5344CB8AC3E}">
        <p14:creationId xmlns:p14="http://schemas.microsoft.com/office/powerpoint/2010/main" val="3150748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6C76E0E-A869-468C-8AB8-BE573739F8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5281552"/>
            <a:ext cx="12192000" cy="1576450"/>
          </a:xfrm>
          <a:prstGeom prst="rect">
            <a:avLst/>
          </a:prstGeom>
          <a:gradFill>
            <a:gsLst>
              <a:gs pos="0">
                <a:schemeClr val="accent1"/>
              </a:gs>
              <a:gs pos="100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C2980D51-170D-4D0F-B1DE-FA7299627D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8856" y="5281552"/>
            <a:ext cx="4063142" cy="1576447"/>
          </a:xfrm>
          <a:prstGeom prst="rect">
            <a:avLst/>
          </a:prstGeom>
          <a:gradFill>
            <a:gsLst>
              <a:gs pos="0">
                <a:srgbClr val="000000">
                  <a:alpha val="63000"/>
                </a:srgbClr>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B103BBE-1445-4DEC-B4D9-5C57296E5B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281552"/>
            <a:ext cx="12192000" cy="1576447"/>
          </a:xfrm>
          <a:prstGeom prst="rect">
            <a:avLst/>
          </a:prstGeom>
          <a:gradFill>
            <a:gsLst>
              <a:gs pos="39000">
                <a:schemeClr val="accent1">
                  <a:lumMod val="50000"/>
                  <a:alpha val="0"/>
                </a:schemeClr>
              </a:gs>
              <a:gs pos="100000">
                <a:srgbClr val="000000">
                  <a:alpha val="71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5FD6681-C921-EBE0-407A-974D36C331F1}"/>
              </a:ext>
            </a:extLst>
          </p:cNvPr>
          <p:cNvSpPr>
            <a:spLocks noGrp="1"/>
          </p:cNvSpPr>
          <p:nvPr>
            <p:ph type="title"/>
          </p:nvPr>
        </p:nvSpPr>
        <p:spPr>
          <a:xfrm>
            <a:off x="835863" y="5652097"/>
            <a:ext cx="10587314" cy="877729"/>
          </a:xfrm>
        </p:spPr>
        <p:txBody>
          <a:bodyPr vert="horz" lIns="91440" tIns="45720" rIns="91440" bIns="45720" rtlCol="0" anchor="ctr">
            <a:normAutofit fontScale="90000"/>
          </a:bodyPr>
          <a:lstStyle/>
          <a:p>
            <a:r>
              <a:rPr lang="en-US" sz="4000" kern="1200" dirty="0">
                <a:solidFill>
                  <a:srgbClr val="FFFFFF"/>
                </a:solidFill>
                <a:latin typeface="+mj-lt"/>
                <a:ea typeface="+mj-ea"/>
                <a:cs typeface="+mj-cs"/>
              </a:rPr>
              <a:t>Community Development</a:t>
            </a:r>
            <a:br>
              <a:rPr lang="en-US" sz="2800" kern="1200" dirty="0">
                <a:solidFill>
                  <a:srgbClr val="FFFFFF"/>
                </a:solidFill>
                <a:latin typeface="+mj-lt"/>
                <a:ea typeface="+mj-ea"/>
                <a:cs typeface="+mj-cs"/>
              </a:rPr>
            </a:br>
            <a:r>
              <a:rPr lang="en-US" sz="2700" kern="1200" dirty="0">
                <a:solidFill>
                  <a:srgbClr val="FFFFFF"/>
                </a:solidFill>
                <a:latin typeface="+mj-lt"/>
                <a:ea typeface="+mj-ea"/>
                <a:cs typeface="+mj-cs"/>
              </a:rPr>
              <a:t>Staffing Summary</a:t>
            </a:r>
          </a:p>
        </p:txBody>
      </p:sp>
      <p:sp>
        <p:nvSpPr>
          <p:cNvPr id="12" name="Content Placeholder 11">
            <a:extLst>
              <a:ext uri="{FF2B5EF4-FFF2-40B4-BE49-F238E27FC236}">
                <a16:creationId xmlns:a16="http://schemas.microsoft.com/office/drawing/2014/main" id="{36EC7822-D15B-CD35-5947-1B43D02B19E6}"/>
              </a:ext>
            </a:extLst>
          </p:cNvPr>
          <p:cNvSpPr>
            <a:spLocks/>
          </p:cNvSpPr>
          <p:nvPr/>
        </p:nvSpPr>
        <p:spPr>
          <a:xfrm>
            <a:off x="453342" y="646794"/>
            <a:ext cx="4941053" cy="2738602"/>
          </a:xfrm>
          <a:prstGeom prst="rect">
            <a:avLst/>
          </a:prstGeom>
        </p:spPr>
        <p:txBody>
          <a:bodyPr lIns="91440" tIns="45720" rIns="91440" bIns="45720" anchor="t"/>
          <a:lstStyle/>
          <a:p>
            <a:pPr defTabSz="722376">
              <a:spcAft>
                <a:spcPts val="600"/>
              </a:spcAft>
            </a:pPr>
            <a:r>
              <a:rPr lang="en-US" sz="2400" b="1" kern="1200" dirty="0">
                <a:solidFill>
                  <a:schemeClr val="tx1"/>
                </a:solidFill>
                <a:latin typeface="+mn-lt"/>
                <a:ea typeface="+mn-ea"/>
                <a:cs typeface="+mn-cs"/>
              </a:rPr>
              <a:t>Comments:</a:t>
            </a:r>
          </a:p>
          <a:p>
            <a:pPr marL="342900" indent="-342900" defTabSz="722376">
              <a:spcAft>
                <a:spcPts val="600"/>
              </a:spcAft>
              <a:buFont typeface="Arial" panose="020B0604020202020204" pitchFamily="34" charset="0"/>
              <a:buChar char="•"/>
            </a:pPr>
            <a:r>
              <a:rPr lang="en-US" sz="2000" dirty="0"/>
              <a:t>One building inspector relocated our of state during Q2</a:t>
            </a:r>
            <a:endParaRPr lang="en-US" sz="2000">
              <a:cs typeface="Calibri"/>
            </a:endParaRPr>
          </a:p>
          <a:p>
            <a:pPr marL="342900" indent="-342900" defTabSz="722376">
              <a:spcAft>
                <a:spcPts val="600"/>
              </a:spcAft>
              <a:buFont typeface="Arial" panose="020B0604020202020204" pitchFamily="34" charset="0"/>
              <a:buChar char="•"/>
            </a:pPr>
            <a:r>
              <a:rPr lang="en-US" sz="2000" dirty="0"/>
              <a:t>Given the state of the economy, CDD is acting conservative as to filling open positions</a:t>
            </a:r>
            <a:endParaRPr lang="en-US" sz="2000" dirty="0">
              <a:cs typeface="Calibri"/>
            </a:endParaRPr>
          </a:p>
          <a:p>
            <a:pPr marL="342900" indent="-342900" defTabSz="722376">
              <a:spcAft>
                <a:spcPts val="600"/>
              </a:spcAft>
              <a:buFont typeface="Arial" panose="020B0604020202020204" pitchFamily="34" charset="0"/>
              <a:buChar char="•"/>
            </a:pPr>
            <a:endParaRPr lang="en-US" sz="2400" kern="1200" dirty="0">
              <a:solidFill>
                <a:schemeClr val="tx1"/>
              </a:solidFill>
              <a:latin typeface="+mn-lt"/>
              <a:cs typeface="Calibri"/>
            </a:endParaRPr>
          </a:p>
          <a:p>
            <a:pPr marL="285750" indent="-285750">
              <a:spcAft>
                <a:spcPts val="600"/>
              </a:spcAft>
              <a:buFont typeface="Arial" panose="020B0604020202020204" pitchFamily="34" charset="0"/>
              <a:buChar char="•"/>
            </a:pPr>
            <a:endParaRPr lang="en-US" dirty="0">
              <a:cs typeface="Calibri" panose="020F0502020204030204"/>
            </a:endParaRPr>
          </a:p>
        </p:txBody>
      </p:sp>
      <p:sp>
        <p:nvSpPr>
          <p:cNvPr id="4" name="Content Placeholder 3">
            <a:extLst>
              <a:ext uri="{FF2B5EF4-FFF2-40B4-BE49-F238E27FC236}">
                <a16:creationId xmlns:a16="http://schemas.microsoft.com/office/drawing/2014/main" id="{F6BD9A01-067C-68F5-80DA-A51DB87F3F11}"/>
              </a:ext>
            </a:extLst>
          </p:cNvPr>
          <p:cNvSpPr>
            <a:spLocks/>
          </p:cNvSpPr>
          <p:nvPr/>
        </p:nvSpPr>
        <p:spPr>
          <a:xfrm>
            <a:off x="6163218" y="723569"/>
            <a:ext cx="5259959" cy="585707"/>
          </a:xfrm>
          <a:prstGeom prst="rect">
            <a:avLst/>
          </a:prstGeom>
        </p:spPr>
        <p:txBody>
          <a:bodyPr>
            <a:normAutofit/>
          </a:bodyPr>
          <a:lstStyle/>
          <a:p>
            <a:pPr algn="ctr" defTabSz="722376">
              <a:spcAft>
                <a:spcPts val="600"/>
              </a:spcAft>
            </a:pPr>
            <a:r>
              <a:rPr lang="en-US" sz="2400" b="1" kern="1200" dirty="0">
                <a:solidFill>
                  <a:schemeClr val="tx1"/>
                </a:solidFill>
                <a:latin typeface="+mn-lt"/>
                <a:ea typeface="+mn-ea"/>
                <a:cs typeface="+mn-cs"/>
              </a:rPr>
              <a:t>Org Chart</a:t>
            </a:r>
          </a:p>
          <a:p>
            <a:pPr algn="ctr" defTabSz="722376">
              <a:spcAft>
                <a:spcPts val="600"/>
              </a:spcAft>
            </a:pPr>
            <a:endParaRPr lang="en-US" sz="2400" b="1" kern="1200" dirty="0">
              <a:solidFill>
                <a:schemeClr val="tx1"/>
              </a:solidFill>
              <a:latin typeface="+mn-lt"/>
              <a:ea typeface="+mn-ea"/>
              <a:cs typeface="+mn-cs"/>
            </a:endParaRPr>
          </a:p>
          <a:p>
            <a:pPr defTabSz="722376">
              <a:spcAft>
                <a:spcPts val="600"/>
              </a:spcAft>
            </a:pPr>
            <a:endParaRPr lang="en-US" sz="1422" kern="1200" dirty="0">
              <a:solidFill>
                <a:schemeClr val="tx1"/>
              </a:solidFill>
              <a:latin typeface="+mn-lt"/>
              <a:ea typeface="+mn-ea"/>
              <a:cs typeface="+mn-cs"/>
            </a:endParaRPr>
          </a:p>
          <a:p>
            <a:pPr>
              <a:spcAft>
                <a:spcPts val="600"/>
              </a:spcAft>
            </a:pPr>
            <a:endParaRPr lang="en-US" dirty="0"/>
          </a:p>
        </p:txBody>
      </p:sp>
      <p:sp>
        <p:nvSpPr>
          <p:cNvPr id="8" name="TextBox 7">
            <a:extLst>
              <a:ext uri="{FF2B5EF4-FFF2-40B4-BE49-F238E27FC236}">
                <a16:creationId xmlns:a16="http://schemas.microsoft.com/office/drawing/2014/main" id="{3264CA8D-6CB0-3F97-FED7-FBB7202F5646}"/>
              </a:ext>
            </a:extLst>
          </p:cNvPr>
          <p:cNvSpPr txBox="1"/>
          <p:nvPr/>
        </p:nvSpPr>
        <p:spPr>
          <a:xfrm>
            <a:off x="453342" y="3585660"/>
            <a:ext cx="1977464" cy="738023"/>
          </a:xfrm>
          <a:prstGeom prst="rect">
            <a:avLst/>
          </a:prstGeom>
          <a:noFill/>
        </p:spPr>
        <p:txBody>
          <a:bodyPr wrap="none" rtlCol="0">
            <a:spAutoFit/>
          </a:bodyPr>
          <a:lstStyle/>
          <a:p>
            <a:pPr defTabSz="722376">
              <a:spcAft>
                <a:spcPts val="600"/>
              </a:spcAft>
            </a:pPr>
            <a:r>
              <a:rPr lang="en-US" sz="1896" b="1" kern="1200" dirty="0">
                <a:solidFill>
                  <a:schemeClr val="tx1"/>
                </a:solidFill>
                <a:latin typeface="+mn-lt"/>
                <a:ea typeface="+mn-ea"/>
                <a:cs typeface="+mn-cs"/>
              </a:rPr>
              <a:t>Staffing Summary</a:t>
            </a:r>
          </a:p>
          <a:p>
            <a:pPr>
              <a:spcAft>
                <a:spcPts val="600"/>
              </a:spcAft>
            </a:pPr>
            <a:endParaRPr lang="en-US" dirty="0"/>
          </a:p>
        </p:txBody>
      </p:sp>
      <p:graphicFrame>
        <p:nvGraphicFramePr>
          <p:cNvPr id="13" name="Table 12">
            <a:extLst>
              <a:ext uri="{FF2B5EF4-FFF2-40B4-BE49-F238E27FC236}">
                <a16:creationId xmlns:a16="http://schemas.microsoft.com/office/drawing/2014/main" id="{A3C404BA-F9B6-367C-EB99-F7B95BBC5AEC}"/>
              </a:ext>
            </a:extLst>
          </p:cNvPr>
          <p:cNvGraphicFramePr>
            <a:graphicFrameLocks noGrp="1"/>
          </p:cNvGraphicFramePr>
          <p:nvPr>
            <p:extLst>
              <p:ext uri="{D42A27DB-BD31-4B8C-83A1-F6EECF244321}">
                <p14:modId xmlns:p14="http://schemas.microsoft.com/office/powerpoint/2010/main" val="1867635279"/>
              </p:ext>
            </p:extLst>
          </p:nvPr>
        </p:nvGraphicFramePr>
        <p:xfrm>
          <a:off x="403824" y="4126670"/>
          <a:ext cx="5040087" cy="731520"/>
        </p:xfrm>
        <a:graphic>
          <a:graphicData uri="http://schemas.openxmlformats.org/drawingml/2006/table">
            <a:tbl>
              <a:tblPr firstRow="1" bandRow="1">
                <a:tableStyleId>{5C22544A-7EE6-4342-B048-85BDC9FD1C3A}</a:tableStyleId>
              </a:tblPr>
              <a:tblGrid>
                <a:gridCol w="1680029">
                  <a:extLst>
                    <a:ext uri="{9D8B030D-6E8A-4147-A177-3AD203B41FA5}">
                      <a16:colId xmlns:a16="http://schemas.microsoft.com/office/drawing/2014/main" val="1534005040"/>
                    </a:ext>
                  </a:extLst>
                </a:gridCol>
                <a:gridCol w="1680029">
                  <a:extLst>
                    <a:ext uri="{9D8B030D-6E8A-4147-A177-3AD203B41FA5}">
                      <a16:colId xmlns:a16="http://schemas.microsoft.com/office/drawing/2014/main" val="299994258"/>
                    </a:ext>
                  </a:extLst>
                </a:gridCol>
                <a:gridCol w="1680029">
                  <a:extLst>
                    <a:ext uri="{9D8B030D-6E8A-4147-A177-3AD203B41FA5}">
                      <a16:colId xmlns:a16="http://schemas.microsoft.com/office/drawing/2014/main" val="2459546426"/>
                    </a:ext>
                  </a:extLst>
                </a:gridCol>
              </a:tblGrid>
              <a:tr h="295245">
                <a:tc>
                  <a:txBody>
                    <a:bodyPr/>
                    <a:lstStyle/>
                    <a:p>
                      <a:pPr algn="ctr"/>
                      <a:r>
                        <a:rPr lang="en-US" dirty="0"/>
                        <a:t>Authorized</a:t>
                      </a:r>
                    </a:p>
                  </a:txBody>
                  <a:tcPr/>
                </a:tc>
                <a:tc>
                  <a:txBody>
                    <a:bodyPr/>
                    <a:lstStyle/>
                    <a:p>
                      <a:pPr algn="ctr"/>
                      <a:r>
                        <a:rPr lang="en-US" dirty="0"/>
                        <a:t>Filled</a:t>
                      </a:r>
                    </a:p>
                  </a:txBody>
                  <a:tcPr/>
                </a:tc>
                <a:tc>
                  <a:txBody>
                    <a:bodyPr/>
                    <a:lstStyle/>
                    <a:p>
                      <a:pPr algn="ctr"/>
                      <a:r>
                        <a:rPr lang="en-US" dirty="0"/>
                        <a:t>Vacancies</a:t>
                      </a:r>
                    </a:p>
                  </a:txBody>
                  <a:tcPr/>
                </a:tc>
                <a:extLst>
                  <a:ext uri="{0D108BD9-81ED-4DB2-BD59-A6C34878D82A}">
                    <a16:rowId xmlns:a16="http://schemas.microsoft.com/office/drawing/2014/main" val="2232592289"/>
                  </a:ext>
                </a:extLst>
              </a:tr>
              <a:tr h="295245">
                <a:tc>
                  <a:txBody>
                    <a:bodyPr/>
                    <a:lstStyle/>
                    <a:p>
                      <a:pPr algn="r"/>
                      <a:r>
                        <a:rPr lang="en-US" dirty="0"/>
                        <a:t>32.8</a:t>
                      </a:r>
                    </a:p>
                  </a:txBody>
                  <a:tcPr/>
                </a:tc>
                <a:tc>
                  <a:txBody>
                    <a:bodyPr/>
                    <a:lstStyle/>
                    <a:p>
                      <a:pPr algn="r"/>
                      <a:r>
                        <a:rPr lang="en-US" dirty="0"/>
                        <a:t>24.8</a:t>
                      </a:r>
                    </a:p>
                  </a:txBody>
                  <a:tcPr/>
                </a:tc>
                <a:tc>
                  <a:txBody>
                    <a:bodyPr/>
                    <a:lstStyle/>
                    <a:p>
                      <a:pPr algn="r"/>
                      <a:r>
                        <a:rPr lang="en-US" dirty="0"/>
                        <a:t>8.0</a:t>
                      </a:r>
                    </a:p>
                  </a:txBody>
                  <a:tcPr/>
                </a:tc>
                <a:extLst>
                  <a:ext uri="{0D108BD9-81ED-4DB2-BD59-A6C34878D82A}">
                    <a16:rowId xmlns:a16="http://schemas.microsoft.com/office/drawing/2014/main" val="2588886264"/>
                  </a:ext>
                </a:extLst>
              </a:tr>
            </a:tbl>
          </a:graphicData>
        </a:graphic>
      </p:graphicFrame>
      <p:pic>
        <p:nvPicPr>
          <p:cNvPr id="14" name="Picture 13">
            <a:extLst>
              <a:ext uri="{FF2B5EF4-FFF2-40B4-BE49-F238E27FC236}">
                <a16:creationId xmlns:a16="http://schemas.microsoft.com/office/drawing/2014/main" id="{0F5356B7-B721-C984-D05E-2730D374035D}"/>
              </a:ext>
            </a:extLst>
          </p:cNvPr>
          <p:cNvPicPr>
            <a:picLocks noChangeAspect="1"/>
          </p:cNvPicPr>
          <p:nvPr/>
        </p:nvPicPr>
        <p:blipFill>
          <a:blip r:embed="rId3"/>
          <a:stretch>
            <a:fillRect/>
          </a:stretch>
        </p:blipFill>
        <p:spPr>
          <a:xfrm>
            <a:off x="10682513" y="5426866"/>
            <a:ext cx="1431133" cy="1431133"/>
          </a:xfrm>
          <a:prstGeom prst="rect">
            <a:avLst/>
          </a:prstGeom>
        </p:spPr>
      </p:pic>
      <p:pic>
        <p:nvPicPr>
          <p:cNvPr id="3" name="Picture 2" descr="Crook County Organizational Chart">
            <a:extLst>
              <a:ext uri="{FF2B5EF4-FFF2-40B4-BE49-F238E27FC236}">
                <a16:creationId xmlns:a16="http://schemas.microsoft.com/office/drawing/2014/main" id="{BE6636E2-A0C7-63AB-74FC-451FA99C5569}"/>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493429" y="1309276"/>
            <a:ext cx="6372225" cy="3548914"/>
          </a:xfrm>
          <a:prstGeom prst="rect">
            <a:avLst/>
          </a:prstGeom>
          <a:noFill/>
        </p:spPr>
      </p:pic>
    </p:spTree>
    <p:extLst>
      <p:ext uri="{BB962C8B-B14F-4D97-AF65-F5344CB8AC3E}">
        <p14:creationId xmlns:p14="http://schemas.microsoft.com/office/powerpoint/2010/main" val="890161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66402"/>
            <a:ext cx="12191998" cy="1590742"/>
          </a:xfrm>
          <a:prstGeom prst="rect">
            <a:avLst/>
          </a:prstGeom>
          <a:gradFill>
            <a:gsLst>
              <a:gs pos="0">
                <a:srgbClr val="000000"/>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70175"/>
            <a:ext cx="12185331" cy="1590742"/>
          </a:xfrm>
          <a:prstGeom prst="rect">
            <a:avLst/>
          </a:prstGeom>
          <a:gradFill>
            <a:gsLst>
              <a:gs pos="0">
                <a:schemeClr val="accent1">
                  <a:alpha val="0"/>
                </a:schemeClr>
              </a:gs>
              <a:gs pos="100000">
                <a:schemeClr val="accent1">
                  <a:lumMod val="50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5265546"/>
            <a:ext cx="4076698" cy="1590742"/>
          </a:xfrm>
          <a:prstGeom prst="rect">
            <a:avLst/>
          </a:prstGeom>
          <a:gradFill>
            <a:gsLst>
              <a:gs pos="0">
                <a:schemeClr val="accent1">
                  <a:lumMod val="50000"/>
                </a:schemeClr>
              </a:gs>
              <a:gs pos="100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35" y="5263483"/>
            <a:ext cx="12192000" cy="1597433"/>
          </a:xfrm>
          <a:prstGeom prst="rect">
            <a:avLst/>
          </a:prstGeom>
          <a:gradFill>
            <a:gsLst>
              <a:gs pos="0">
                <a:srgbClr val="000000">
                  <a:alpha val="0"/>
                </a:srgbClr>
              </a:gs>
              <a:gs pos="99000">
                <a:schemeClr val="accent1">
                  <a:lumMod val="50000"/>
                  <a:alpha val="5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870CFA-96CC-ED23-FB9D-317BE8ED6A7E}"/>
              </a:ext>
            </a:extLst>
          </p:cNvPr>
          <p:cNvSpPr>
            <a:spLocks noGrp="1"/>
          </p:cNvSpPr>
          <p:nvPr>
            <p:ph type="title"/>
          </p:nvPr>
        </p:nvSpPr>
        <p:spPr>
          <a:xfrm>
            <a:off x="1371599" y="5510253"/>
            <a:ext cx="9895951" cy="1033669"/>
          </a:xfrm>
        </p:spPr>
        <p:txBody>
          <a:bodyPr vert="horz" lIns="91440" tIns="45720" rIns="91440" bIns="45720" rtlCol="0" anchor="ctr">
            <a:normAutofit/>
          </a:bodyPr>
          <a:lstStyle/>
          <a:p>
            <a:r>
              <a:rPr lang="en-US" sz="3600" kern="1200">
                <a:solidFill>
                  <a:srgbClr val="FFFFFF"/>
                </a:solidFill>
                <a:latin typeface="+mj-lt"/>
                <a:ea typeface="+mj-ea"/>
                <a:cs typeface="+mj-cs"/>
              </a:rPr>
              <a:t>Community Development </a:t>
            </a:r>
            <a:r>
              <a:rPr lang="en-US" sz="3600" kern="1200" dirty="0">
                <a:solidFill>
                  <a:srgbClr val="FFFFFF"/>
                </a:solidFill>
                <a:latin typeface="+mj-lt"/>
                <a:ea typeface="+mj-ea"/>
                <a:cs typeface="+mj-cs"/>
              </a:rPr>
              <a:t>Performance Measures</a:t>
            </a:r>
            <a:br>
              <a:rPr lang="en-US" sz="3400" kern="1200" dirty="0">
                <a:solidFill>
                  <a:srgbClr val="FFFFFF"/>
                </a:solidFill>
                <a:latin typeface="+mj-lt"/>
                <a:ea typeface="+mj-ea"/>
                <a:cs typeface="+mj-cs"/>
              </a:rPr>
            </a:br>
            <a:r>
              <a:rPr lang="en-US" sz="2400" kern="1200" dirty="0">
                <a:solidFill>
                  <a:srgbClr val="FFFFFF"/>
                </a:solidFill>
                <a:latin typeface="+mj-lt"/>
                <a:ea typeface="+mj-ea"/>
                <a:cs typeface="+mj-cs"/>
              </a:rPr>
              <a:t>Q1 FY 2024</a:t>
            </a:r>
          </a:p>
        </p:txBody>
      </p:sp>
      <p:sp>
        <p:nvSpPr>
          <p:cNvPr id="3" name="TextBox 2">
            <a:extLst>
              <a:ext uri="{FF2B5EF4-FFF2-40B4-BE49-F238E27FC236}">
                <a16:creationId xmlns:a16="http://schemas.microsoft.com/office/drawing/2014/main" id="{EBE33B02-5D32-4F98-2EB4-79C2A5503124}"/>
              </a:ext>
            </a:extLst>
          </p:cNvPr>
          <p:cNvSpPr txBox="1"/>
          <p:nvPr/>
        </p:nvSpPr>
        <p:spPr>
          <a:xfrm>
            <a:off x="957939" y="4316659"/>
            <a:ext cx="8332826" cy="1119982"/>
          </a:xfrm>
          <a:prstGeom prst="rect">
            <a:avLst/>
          </a:prstGeom>
        </p:spPr>
        <p:txBody>
          <a:bodyPr vert="horz" lIns="91440" tIns="45720" rIns="91440" bIns="45720" rtlCol="0" anchor="ctr">
            <a:normAutofit/>
          </a:bodyPr>
          <a:lstStyle/>
          <a:p>
            <a:pPr>
              <a:lnSpc>
                <a:spcPct val="90000"/>
              </a:lnSpc>
              <a:spcAft>
                <a:spcPts val="600"/>
              </a:spcAft>
            </a:pPr>
            <a:r>
              <a:rPr lang="en-US" sz="3200" dirty="0"/>
              <a:t>Questions</a:t>
            </a:r>
          </a:p>
        </p:txBody>
      </p:sp>
      <p:pic>
        <p:nvPicPr>
          <p:cNvPr id="5" name="Picture 4">
            <a:extLst>
              <a:ext uri="{FF2B5EF4-FFF2-40B4-BE49-F238E27FC236}">
                <a16:creationId xmlns:a16="http://schemas.microsoft.com/office/drawing/2014/main" id="{A49999B9-17D5-7473-9D35-3130E6056ABD}"/>
              </a:ext>
            </a:extLst>
          </p:cNvPr>
          <p:cNvPicPr>
            <a:picLocks noChangeAspect="1"/>
          </p:cNvPicPr>
          <p:nvPr/>
        </p:nvPicPr>
        <p:blipFill>
          <a:blip r:embed="rId3"/>
          <a:stretch>
            <a:fillRect/>
          </a:stretch>
        </p:blipFill>
        <p:spPr>
          <a:xfrm>
            <a:off x="10697029" y="5363029"/>
            <a:ext cx="1494972" cy="1494972"/>
          </a:xfrm>
          <a:prstGeom prst="rect">
            <a:avLst/>
          </a:prstGeom>
        </p:spPr>
      </p:pic>
      <p:graphicFrame>
        <p:nvGraphicFramePr>
          <p:cNvPr id="4" name="Content Placeholder 3">
            <a:extLst>
              <a:ext uri="{FF2B5EF4-FFF2-40B4-BE49-F238E27FC236}">
                <a16:creationId xmlns:a16="http://schemas.microsoft.com/office/drawing/2014/main" id="{AFCCCF83-4B5F-87F5-0750-697FA28FEDEB}"/>
              </a:ext>
            </a:extLst>
          </p:cNvPr>
          <p:cNvGraphicFramePr>
            <a:graphicFrameLocks noGrp="1"/>
          </p:cNvGraphicFramePr>
          <p:nvPr>
            <p:ph idx="1"/>
            <p:extLst>
              <p:ext uri="{D42A27DB-BD31-4B8C-83A1-F6EECF244321}">
                <p14:modId xmlns:p14="http://schemas.microsoft.com/office/powerpoint/2010/main" val="1899154788"/>
              </p:ext>
            </p:extLst>
          </p:nvPr>
        </p:nvGraphicFramePr>
        <p:xfrm>
          <a:off x="957942" y="205209"/>
          <a:ext cx="10309607" cy="5189860"/>
        </p:xfrm>
        <a:graphic>
          <a:graphicData uri="http://schemas.openxmlformats.org/drawingml/2006/table">
            <a:tbl>
              <a:tblPr firstRow="1" bandRow="1">
                <a:noFill/>
                <a:tableStyleId>{5C22544A-7EE6-4342-B048-85BDC9FD1C3A}</a:tableStyleId>
              </a:tblPr>
              <a:tblGrid>
                <a:gridCol w="3860801">
                  <a:extLst>
                    <a:ext uri="{9D8B030D-6E8A-4147-A177-3AD203B41FA5}">
                      <a16:colId xmlns:a16="http://schemas.microsoft.com/office/drawing/2014/main" val="1923382009"/>
                    </a:ext>
                  </a:extLst>
                </a:gridCol>
                <a:gridCol w="1319317">
                  <a:extLst>
                    <a:ext uri="{9D8B030D-6E8A-4147-A177-3AD203B41FA5}">
                      <a16:colId xmlns:a16="http://schemas.microsoft.com/office/drawing/2014/main" val="2883087216"/>
                    </a:ext>
                  </a:extLst>
                </a:gridCol>
                <a:gridCol w="1772885">
                  <a:extLst>
                    <a:ext uri="{9D8B030D-6E8A-4147-A177-3AD203B41FA5}">
                      <a16:colId xmlns:a16="http://schemas.microsoft.com/office/drawing/2014/main" val="105490491"/>
                    </a:ext>
                  </a:extLst>
                </a:gridCol>
                <a:gridCol w="3356604">
                  <a:extLst>
                    <a:ext uri="{9D8B030D-6E8A-4147-A177-3AD203B41FA5}">
                      <a16:colId xmlns:a16="http://schemas.microsoft.com/office/drawing/2014/main" val="121705841"/>
                    </a:ext>
                  </a:extLst>
                </a:gridCol>
              </a:tblGrid>
              <a:tr h="680162">
                <a:tc>
                  <a:txBody>
                    <a:bodyPr/>
                    <a:lstStyle/>
                    <a:p>
                      <a:pPr algn="ctr"/>
                      <a:r>
                        <a:rPr lang="en-US" sz="2000" b="1" cap="none" spc="0" dirty="0">
                          <a:solidFill>
                            <a:schemeClr val="bg1"/>
                          </a:solidFill>
                        </a:rPr>
                        <a:t>Performance measure</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algn="ctr"/>
                      <a:r>
                        <a:rPr lang="en-US" sz="2000" b="1" cap="none" spc="0" dirty="0">
                          <a:solidFill>
                            <a:schemeClr val="bg1"/>
                          </a:solidFill>
                        </a:rPr>
                        <a:t>Goal</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algn="ctr"/>
                      <a:r>
                        <a:rPr lang="en-US" sz="2000" b="1" cap="none" spc="0" dirty="0">
                          <a:solidFill>
                            <a:schemeClr val="bg1"/>
                          </a:solidFill>
                        </a:rPr>
                        <a:t>Actual</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algn="ctr"/>
                      <a:r>
                        <a:rPr lang="en-US" sz="2000" b="1" cap="none" spc="0" dirty="0">
                          <a:solidFill>
                            <a:schemeClr val="bg1"/>
                          </a:solidFill>
                        </a:rPr>
                        <a:t>Comments</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extLst>
                  <a:ext uri="{0D108BD9-81ED-4DB2-BD59-A6C34878D82A}">
                    <a16:rowId xmlns:a16="http://schemas.microsoft.com/office/drawing/2014/main" val="2408833729"/>
                  </a:ext>
                </a:extLst>
              </a:tr>
              <a:tr h="20677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[BLD] Perform requested inspections within one (1) business day.</a:t>
                      </a:r>
                    </a:p>
                    <a:p>
                      <a:r>
                        <a:rPr lang="en-US" sz="1800" kern="1200" dirty="0">
                          <a:solidFill>
                            <a:schemeClr val="dk1"/>
                          </a:solidFill>
                          <a:effectLst/>
                          <a:latin typeface="+mn-lt"/>
                          <a:ea typeface="+mn-ea"/>
                          <a:cs typeface="+mn-cs"/>
                        </a:rPr>
                        <a:t>[CE] Close cases within 90 days of receipt of complaint.</a:t>
                      </a:r>
                    </a:p>
                    <a:p>
                      <a:r>
                        <a:rPr lang="en-US" sz="1800" kern="1200" dirty="0">
                          <a:solidFill>
                            <a:schemeClr val="dk1"/>
                          </a:solidFill>
                          <a:effectLst/>
                          <a:latin typeface="+mn-lt"/>
                          <a:ea typeface="+mn-ea"/>
                          <a:cs typeface="+mn-cs"/>
                        </a:rPr>
                        <a:t>[ONS] Perform requested inspections with one (1) business day.</a:t>
                      </a:r>
                    </a:p>
                    <a:p>
                      <a:r>
                        <a:rPr lang="en-US" sz="1800" kern="1200" dirty="0">
                          <a:solidFill>
                            <a:schemeClr val="dk1"/>
                          </a:solidFill>
                          <a:effectLst/>
                          <a:latin typeface="+mn-lt"/>
                          <a:ea typeface="+mn-ea"/>
                          <a:cs typeface="+mn-cs"/>
                        </a:rPr>
                        <a:t>Respond to email inquiries and voicemails within one to 3 (1-3) business days.</a:t>
                      </a:r>
                    </a:p>
                    <a:p>
                      <a:r>
                        <a:rPr lang="en-US" sz="1800" kern="1200" dirty="0">
                          <a:solidFill>
                            <a:schemeClr val="dk1"/>
                          </a:solidFill>
                          <a:effectLst/>
                          <a:latin typeface="+mn-lt"/>
                          <a:ea typeface="+mn-ea"/>
                          <a:cs typeface="+mn-cs"/>
                        </a:rPr>
                        <a:t>[PLN] Issue all administrative decisions requiring notice (with no hearing) within 30 days of completed applications.</a:t>
                      </a:r>
                    </a:p>
                    <a:p>
                      <a:endParaRPr lang="en-US" sz="1800" cap="none" spc="0" dirty="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pPr algn="ctr"/>
                      <a:r>
                        <a:rPr lang="en-US" sz="1800" cap="none" spc="0" dirty="0">
                          <a:solidFill>
                            <a:schemeClr val="tx1"/>
                          </a:solidFill>
                        </a:rPr>
                        <a:t>95%</a:t>
                      </a:r>
                    </a:p>
                    <a:p>
                      <a:pPr algn="ctr"/>
                      <a:endParaRPr lang="en-US" sz="1800" cap="none" spc="0" dirty="0">
                        <a:solidFill>
                          <a:schemeClr val="tx1"/>
                        </a:solidFill>
                      </a:endParaRPr>
                    </a:p>
                    <a:p>
                      <a:pPr algn="ctr"/>
                      <a:r>
                        <a:rPr lang="en-US" sz="1800" cap="none" spc="0" dirty="0">
                          <a:solidFill>
                            <a:schemeClr val="tx1"/>
                          </a:solidFill>
                        </a:rPr>
                        <a:t>60%</a:t>
                      </a:r>
                    </a:p>
                    <a:p>
                      <a:pPr algn="ctr"/>
                      <a:endParaRPr lang="en-US" sz="1800" cap="none" spc="0" dirty="0">
                        <a:solidFill>
                          <a:schemeClr val="tx1"/>
                        </a:solidFill>
                      </a:endParaRPr>
                    </a:p>
                    <a:p>
                      <a:pPr algn="ctr"/>
                      <a:r>
                        <a:rPr lang="en-US" sz="1800" cap="none" spc="0" dirty="0">
                          <a:solidFill>
                            <a:schemeClr val="tx1"/>
                          </a:solidFill>
                        </a:rPr>
                        <a:t>75%</a:t>
                      </a:r>
                    </a:p>
                    <a:p>
                      <a:pPr algn="ctr"/>
                      <a:endParaRPr lang="en-US" sz="1800" cap="none" spc="0" dirty="0">
                        <a:solidFill>
                          <a:schemeClr val="tx1"/>
                        </a:solidFill>
                      </a:endParaRPr>
                    </a:p>
                    <a:p>
                      <a:pPr algn="ctr"/>
                      <a:r>
                        <a:rPr lang="en-US" sz="1800" cap="none" spc="0" dirty="0">
                          <a:solidFill>
                            <a:schemeClr val="tx1"/>
                          </a:solidFill>
                        </a:rPr>
                        <a:t>100%</a:t>
                      </a:r>
                    </a:p>
                    <a:p>
                      <a:pPr algn="ctr"/>
                      <a:endParaRPr lang="en-US" sz="1800" cap="none" spc="0" dirty="0">
                        <a:solidFill>
                          <a:schemeClr val="tx1"/>
                        </a:solidFill>
                      </a:endParaRPr>
                    </a:p>
                    <a:p>
                      <a:pPr algn="ctr"/>
                      <a:endParaRPr lang="en-US" sz="1800" cap="none" spc="0" dirty="0">
                        <a:solidFill>
                          <a:schemeClr val="tx1"/>
                        </a:solidFill>
                      </a:endParaRPr>
                    </a:p>
                    <a:p>
                      <a:pPr algn="ctr"/>
                      <a:r>
                        <a:rPr lang="en-US" sz="1800" cap="none" spc="0" dirty="0">
                          <a:solidFill>
                            <a:schemeClr val="tx1"/>
                          </a:solidFill>
                        </a:rPr>
                        <a:t>100%</a:t>
                      </a: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r>
                        <a:rPr lang="en-US" sz="1800" cap="none" spc="0" dirty="0">
                          <a:solidFill>
                            <a:schemeClr val="tx1"/>
                          </a:solidFill>
                        </a:rPr>
                        <a:t>Will begin tracking after adoption of strategic plan</a:t>
                      </a:r>
                    </a:p>
                    <a:p>
                      <a:endParaRPr lang="en-US" sz="1800" cap="none" spc="0" dirty="0">
                        <a:solidFill>
                          <a:schemeClr val="tx1"/>
                        </a:solidFill>
                      </a:endParaRPr>
                    </a:p>
                    <a:p>
                      <a:r>
                        <a:rPr lang="en-US" sz="1800" cap="none" spc="0" dirty="0">
                          <a:solidFill>
                            <a:schemeClr val="tx1"/>
                          </a:solidFill>
                        </a:rPr>
                        <a:t>Going forward, as part of monthly update to County Court, CDD will include data regarding performance measures.</a:t>
                      </a: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extLst>
                  <a:ext uri="{0D108BD9-81ED-4DB2-BD59-A6C34878D82A}">
                    <a16:rowId xmlns:a16="http://schemas.microsoft.com/office/drawing/2014/main" val="3312533327"/>
                  </a:ext>
                </a:extLst>
              </a:tr>
              <a:tr h="303430">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extLst>
                  <a:ext uri="{0D108BD9-81ED-4DB2-BD59-A6C34878D82A}">
                    <a16:rowId xmlns:a16="http://schemas.microsoft.com/office/drawing/2014/main" val="1200253343"/>
                  </a:ext>
                </a:extLst>
              </a:tr>
            </a:tbl>
          </a:graphicData>
        </a:graphic>
      </p:graphicFrame>
    </p:spTree>
    <p:extLst>
      <p:ext uri="{BB962C8B-B14F-4D97-AF65-F5344CB8AC3E}">
        <p14:creationId xmlns:p14="http://schemas.microsoft.com/office/powerpoint/2010/main" val="12544687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374F4C504EEDB459C605A6B35FA36A2" ma:contentTypeVersion="6" ma:contentTypeDescription="Create a new document." ma:contentTypeScope="" ma:versionID="ba1b6f9f553e717c270d4079b621d28c">
  <xsd:schema xmlns:xsd="http://www.w3.org/2001/XMLSchema" xmlns:xs="http://www.w3.org/2001/XMLSchema" xmlns:p="http://schemas.microsoft.com/office/2006/metadata/properties" xmlns:ns2="b557908c-db8f-492c-85b3-8ac25d9f5500" xmlns:ns3="e14e99d7-bcb5-4c14-be58-b6d060e5a5a5" targetNamespace="http://schemas.microsoft.com/office/2006/metadata/properties" ma:root="true" ma:fieldsID="8e5a3ed03218abb7caf8cf38c83c9263" ns2:_="" ns3:_="">
    <xsd:import namespace="b557908c-db8f-492c-85b3-8ac25d9f5500"/>
    <xsd:import namespace="e14e99d7-bcb5-4c14-be58-b6d060e5a5a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57908c-db8f-492c-85b3-8ac25d9f55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14e99d7-bcb5-4c14-be58-b6d060e5a5a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D07B3D3-9378-44FA-89FA-72AC1F45725B}">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CA17FA0-F37A-4CCE-BE7F-74960622091C}">
  <ds:schemaRefs>
    <ds:schemaRef ds:uri="http://schemas.microsoft.com/sharepoint/v3/contenttype/forms"/>
  </ds:schemaRefs>
</ds:datastoreItem>
</file>

<file path=customXml/itemProps3.xml><?xml version="1.0" encoding="utf-8"?>
<ds:datastoreItem xmlns:ds="http://schemas.openxmlformats.org/officeDocument/2006/customXml" ds:itemID="{F5C59F89-D1D9-4076-89F1-16E09731DA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557908c-db8f-492c-85b3-8ac25d9f5500"/>
    <ds:schemaRef ds:uri="e14e99d7-bcb5-4c14-be58-b6d060e5a5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722</TotalTime>
  <Words>977</Words>
  <Application>Microsoft Office PowerPoint</Application>
  <PresentationFormat>Widescreen</PresentationFormat>
  <Paragraphs>134</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Community Development</vt:lpstr>
      <vt:lpstr>Community Development Financial Summary amounts in thousands</vt:lpstr>
      <vt:lpstr>Community Development Activities Q1 FY 2024</vt:lpstr>
      <vt:lpstr>Community Development Activities - continued Q1 FY 2024</vt:lpstr>
      <vt:lpstr>Community Development Staffing Summary</vt:lpstr>
      <vt:lpstr>Community Development Performance Measures Q1 FY 2024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(enter department)</dc:title>
  <dc:creator>Andy Parks</dc:creator>
  <cp:lastModifiedBy>Andy Parks</cp:lastModifiedBy>
  <cp:revision>73</cp:revision>
  <cp:lastPrinted>2023-11-29T17:54:10Z</cp:lastPrinted>
  <dcterms:created xsi:type="dcterms:W3CDTF">2023-11-18T14:14:15Z</dcterms:created>
  <dcterms:modified xsi:type="dcterms:W3CDTF">2024-02-23T23:34:14Z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0x0101002374F4C504EEDB459C605A6B35FA36A2</vt:lpwstr>
  </property>
</Properties>
</file>