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62" r:id="rId6"/>
    <p:sldId id="264" r:id="rId7"/>
    <p:sldId id="260" r:id="rId8"/>
    <p:sldId id="259" r:id="rId9"/>
    <p:sldId id="261" r:id="rId10"/>
    <p:sldId id="268" r:id="rId11"/>
    <p:sldId id="266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D4F9EF-57B7-0C51-1FAE-5F14747FF449}" name="Katie Plumb" initials="KP" userId="S::kplumb@crookpublichealthor.gov::cb411250-ad63-4a33-a213-04a2109761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A36C4-14D2-3786-8937-EF4AF4DF1E60}" v="691" dt="2024-02-26T18:33:34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4084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ron" userId="S::christina.haron@co.crook.or.us::ca0bbf6a-46f8-4d49-9c1b-940295d29b19" providerId="AD" clId="Web-{9AC8E9F1-FE95-BEAB-C73A-F59019FDCA78}"/>
    <pc:docChg chg="modSld">
      <pc:chgData name="Christina Haron" userId="S::christina.haron@co.crook.or.us::ca0bbf6a-46f8-4d49-9c1b-940295d29b19" providerId="AD" clId="Web-{9AC8E9F1-FE95-BEAB-C73A-F59019FDCA78}" dt="2024-02-23T22:09:18.859" v="121"/>
      <pc:docMkLst>
        <pc:docMk/>
      </pc:docMkLst>
      <pc:sldChg chg="modSp">
        <pc:chgData name="Christina Haron" userId="S::christina.haron@co.crook.or.us::ca0bbf6a-46f8-4d49-9c1b-940295d29b19" providerId="AD" clId="Web-{9AC8E9F1-FE95-BEAB-C73A-F59019FDCA78}" dt="2024-02-23T22:06:24.294" v="61"/>
        <pc:sldMkLst>
          <pc:docMk/>
          <pc:sldMk cId="1235064747" sldId="262"/>
        </pc:sldMkLst>
        <pc:graphicFrameChg chg="mod modGraphic">
          <ac:chgData name="Christina Haron" userId="S::christina.haron@co.crook.or.us::ca0bbf6a-46f8-4d49-9c1b-940295d29b19" providerId="AD" clId="Web-{9AC8E9F1-FE95-BEAB-C73A-F59019FDCA78}" dt="2024-02-23T22:06:24.294" v="61"/>
          <ac:graphicFrameMkLst>
            <pc:docMk/>
            <pc:sldMk cId="1235064747" sldId="262"/>
            <ac:graphicFrameMk id="5" creationId="{A30FF624-3DE5-A610-1E97-C574345F8296}"/>
          </ac:graphicFrameMkLst>
        </pc:graphicFrameChg>
      </pc:sldChg>
      <pc:sldChg chg="modSp">
        <pc:chgData name="Christina Haron" userId="S::christina.haron@co.crook.or.us::ca0bbf6a-46f8-4d49-9c1b-940295d29b19" providerId="AD" clId="Web-{9AC8E9F1-FE95-BEAB-C73A-F59019FDCA78}" dt="2024-02-23T22:09:18.859" v="121"/>
        <pc:sldMkLst>
          <pc:docMk/>
          <pc:sldMk cId="3842195760" sldId="264"/>
        </pc:sldMkLst>
        <pc:graphicFrameChg chg="mod modGraphic">
          <ac:chgData name="Christina Haron" userId="S::christina.haron@co.crook.or.us::ca0bbf6a-46f8-4d49-9c1b-940295d29b19" providerId="AD" clId="Web-{9AC8E9F1-FE95-BEAB-C73A-F59019FDCA78}" dt="2024-02-23T22:09:18.859" v="121"/>
          <ac:graphicFrameMkLst>
            <pc:docMk/>
            <pc:sldMk cId="3842195760" sldId="264"/>
            <ac:graphicFrameMk id="5" creationId="{A30FF624-3DE5-A610-1E97-C574345F8296}"/>
          </ac:graphicFrameMkLst>
        </pc:graphicFrameChg>
      </pc:sldChg>
    </pc:docChg>
  </pc:docChgLst>
  <pc:docChgLst>
    <pc:chgData name="Katie Plumb" userId="S::kplumb@crookpublichealthor.gov::cb411250-ad63-4a33-a213-04a2109761d7" providerId="AD" clId="Web-{66FA36C4-14D2-3786-8937-EF4AF4DF1E60}"/>
    <pc:docChg chg="modSld">
      <pc:chgData name="Katie Plumb" userId="S::kplumb@crookpublichealthor.gov::cb411250-ad63-4a33-a213-04a2109761d7" providerId="AD" clId="Web-{66FA36C4-14D2-3786-8937-EF4AF4DF1E60}" dt="2024-02-26T00:52:06.820" v="674"/>
      <pc:docMkLst>
        <pc:docMk/>
      </pc:docMkLst>
      <pc:sldChg chg="modSp">
        <pc:chgData name="Katie Plumb" userId="S::kplumb@crookpublichealthor.gov::cb411250-ad63-4a33-a213-04a2109761d7" providerId="AD" clId="Web-{66FA36C4-14D2-3786-8937-EF4AF4DF1E60}" dt="2024-02-25T23:25:42.027" v="455"/>
        <pc:sldMkLst>
          <pc:docMk/>
          <pc:sldMk cId="3340190378" sldId="259"/>
        </pc:sldMkLst>
        <pc:graphicFrameChg chg="mod modGraphic">
          <ac:chgData name="Katie Plumb" userId="S::kplumb@crookpublichealthor.gov::cb411250-ad63-4a33-a213-04a2109761d7" providerId="AD" clId="Web-{66FA36C4-14D2-3786-8937-EF4AF4DF1E60}" dt="2024-02-25T23:25:42.027" v="455"/>
          <ac:graphicFrameMkLst>
            <pc:docMk/>
            <pc:sldMk cId="3340190378" sldId="259"/>
            <ac:graphicFrameMk id="4" creationId="{AFCCCF83-4B5F-87F5-0750-697FA28FEDEB}"/>
          </ac:graphicFrameMkLst>
        </pc:graphicFrameChg>
      </pc:sldChg>
      <pc:sldChg chg="modSp">
        <pc:chgData name="Katie Plumb" userId="S::kplumb@crookpublichealthor.gov::cb411250-ad63-4a33-a213-04a2109761d7" providerId="AD" clId="Web-{66FA36C4-14D2-3786-8937-EF4AF4DF1E60}" dt="2024-02-26T00:52:06.820" v="674"/>
        <pc:sldMkLst>
          <pc:docMk/>
          <pc:sldMk cId="890161737" sldId="260"/>
        </pc:sldMkLst>
        <pc:spChg chg="mod">
          <ac:chgData name="Katie Plumb" userId="S::kplumb@crookpublichealthor.gov::cb411250-ad63-4a33-a213-04a2109761d7" providerId="AD" clId="Web-{66FA36C4-14D2-3786-8937-EF4AF4DF1E60}" dt="2024-02-25T23:19:55.700" v="47" actId="20577"/>
          <ac:spMkLst>
            <pc:docMk/>
            <pc:sldMk cId="890161737" sldId="260"/>
            <ac:spMk id="12" creationId="{36EC7822-D15B-CD35-5947-1B43D02B19E6}"/>
          </ac:spMkLst>
        </pc:spChg>
        <pc:graphicFrameChg chg="mod modGraphic">
          <ac:chgData name="Katie Plumb" userId="S::kplumb@crookpublichealthor.gov::cb411250-ad63-4a33-a213-04a2109761d7" providerId="AD" clId="Web-{66FA36C4-14D2-3786-8937-EF4AF4DF1E60}" dt="2024-02-25T23:20:30.436" v="59"/>
          <ac:graphicFrameMkLst>
            <pc:docMk/>
            <pc:sldMk cId="890161737" sldId="260"/>
            <ac:graphicFrameMk id="13" creationId="{A3C404BA-F9B6-367C-EB99-F7B95BBC5AEC}"/>
          </ac:graphicFrameMkLst>
        </pc:graphicFrameChg>
        <pc:graphicFrameChg chg="mod modGraphic">
          <ac:chgData name="Katie Plumb" userId="S::kplumb@crookpublichealthor.gov::cb411250-ad63-4a33-a213-04a2109761d7" providerId="AD" clId="Web-{66FA36C4-14D2-3786-8937-EF4AF4DF1E60}" dt="2024-02-26T00:52:06.820" v="674"/>
          <ac:graphicFrameMkLst>
            <pc:docMk/>
            <pc:sldMk cId="890161737" sldId="260"/>
            <ac:graphicFrameMk id="16" creationId="{A602884F-1A10-21BB-CABA-C85D304C05A3}"/>
          </ac:graphicFrameMkLst>
        </pc:graphicFrameChg>
      </pc:sldChg>
      <pc:sldChg chg="modSp">
        <pc:chgData name="Katie Plumb" userId="S::kplumb@crookpublichealthor.gov::cb411250-ad63-4a33-a213-04a2109761d7" providerId="AD" clId="Web-{66FA36C4-14D2-3786-8937-EF4AF4DF1E60}" dt="2024-02-25T23:26:55.843" v="603"/>
        <pc:sldMkLst>
          <pc:docMk/>
          <pc:sldMk cId="3150748941" sldId="261"/>
        </pc:sldMkLst>
        <pc:graphicFrameChg chg="mod modGraphic">
          <ac:chgData name="Katie Plumb" userId="S::kplumb@crookpublichealthor.gov::cb411250-ad63-4a33-a213-04a2109761d7" providerId="AD" clId="Web-{66FA36C4-14D2-3786-8937-EF4AF4DF1E60}" dt="2024-02-25T23:26:55.843" v="603"/>
          <ac:graphicFrameMkLst>
            <pc:docMk/>
            <pc:sldMk cId="3150748941" sldId="261"/>
            <ac:graphicFrameMk id="4" creationId="{AFCCCF83-4B5F-87F5-0750-697FA28FEDEB}"/>
          </ac:graphicFrameMkLst>
        </pc:graphicFrameChg>
      </pc:sldChg>
      <pc:sldChg chg="modSp">
        <pc:chgData name="Katie Plumb" userId="S::kplumb@crookpublichealthor.gov::cb411250-ad63-4a33-a213-04a2109761d7" providerId="AD" clId="Web-{66FA36C4-14D2-3786-8937-EF4AF4DF1E60}" dt="2024-02-26T00:34:26.832" v="641"/>
        <pc:sldMkLst>
          <pc:docMk/>
          <pc:sldMk cId="2999060460" sldId="266"/>
        </pc:sldMkLst>
        <pc:graphicFrameChg chg="mod modGraphic">
          <ac:chgData name="Katie Plumb" userId="S::kplumb@crookpublichealthor.gov::cb411250-ad63-4a33-a213-04a2109761d7" providerId="AD" clId="Web-{66FA36C4-14D2-3786-8937-EF4AF4DF1E60}" dt="2024-02-26T00:34:26.832" v="641"/>
          <ac:graphicFrameMkLst>
            <pc:docMk/>
            <pc:sldMk cId="2999060460" sldId="266"/>
            <ac:graphicFrameMk id="4" creationId="{AFCCCF83-4B5F-87F5-0750-697FA28FEDEB}"/>
          </ac:graphicFrameMkLst>
        </pc:graphicFrameChg>
      </pc:sldChg>
      <pc:sldChg chg="modSp">
        <pc:chgData name="Katie Plumb" userId="S::kplumb@crookpublichealthor.gov::cb411250-ad63-4a33-a213-04a2109761d7" providerId="AD" clId="Web-{66FA36C4-14D2-3786-8937-EF4AF4DF1E60}" dt="2024-02-26T00:34:43.114" v="655"/>
        <pc:sldMkLst>
          <pc:docMk/>
          <pc:sldMk cId="2228613812" sldId="269"/>
        </pc:sldMkLst>
        <pc:graphicFrameChg chg="mod modGraphic">
          <ac:chgData name="Katie Plumb" userId="S::kplumb@crookpublichealthor.gov::cb411250-ad63-4a33-a213-04a2109761d7" providerId="AD" clId="Web-{66FA36C4-14D2-3786-8937-EF4AF4DF1E60}" dt="2024-02-26T00:34:43.114" v="655"/>
          <ac:graphicFrameMkLst>
            <pc:docMk/>
            <pc:sldMk cId="2228613812" sldId="269"/>
            <ac:graphicFrameMk id="4" creationId="{AFCCCF83-4B5F-87F5-0750-697FA28FEDEB}"/>
          </ac:graphicFrameMkLst>
        </pc:graphicFrameChg>
      </pc:sldChg>
      <pc:sldChg chg="modSp">
        <pc:chgData name="Katie Plumb" userId="S::kplumb@crookpublichealthor.gov::cb411250-ad63-4a33-a213-04a2109761d7" providerId="AD" clId="Web-{66FA36C4-14D2-3786-8937-EF4AF4DF1E60}" dt="2024-02-26T00:34:34.879" v="648"/>
        <pc:sldMkLst>
          <pc:docMk/>
          <pc:sldMk cId="3812951612" sldId="270"/>
        </pc:sldMkLst>
        <pc:graphicFrameChg chg="mod modGraphic">
          <ac:chgData name="Katie Plumb" userId="S::kplumb@crookpublichealthor.gov::cb411250-ad63-4a33-a213-04a2109761d7" providerId="AD" clId="Web-{66FA36C4-14D2-3786-8937-EF4AF4DF1E60}" dt="2024-02-26T00:34:34.879" v="648"/>
          <ac:graphicFrameMkLst>
            <pc:docMk/>
            <pc:sldMk cId="3812951612" sldId="270"/>
            <ac:graphicFrameMk id="4" creationId="{AFCCCF83-4B5F-87F5-0750-697FA28FEDEB}"/>
          </ac:graphicFrameMkLst>
        </pc:graphicFrameChg>
      </pc:sldChg>
      <pc:sldChg chg="modSp">
        <pc:chgData name="Katie Plumb" userId="S::kplumb@crookpublichealthor.gov::cb411250-ad63-4a33-a213-04a2109761d7" providerId="AD" clId="Web-{66FA36C4-14D2-3786-8937-EF4AF4DF1E60}" dt="2024-02-26T00:34:49.661" v="662"/>
        <pc:sldMkLst>
          <pc:docMk/>
          <pc:sldMk cId="1881495126" sldId="271"/>
        </pc:sldMkLst>
        <pc:graphicFrameChg chg="mod modGraphic">
          <ac:chgData name="Katie Plumb" userId="S::kplumb@crookpublichealthor.gov::cb411250-ad63-4a33-a213-04a2109761d7" providerId="AD" clId="Web-{66FA36C4-14D2-3786-8937-EF4AF4DF1E60}" dt="2024-02-26T00:34:49.661" v="662"/>
          <ac:graphicFrameMkLst>
            <pc:docMk/>
            <pc:sldMk cId="1881495126" sldId="271"/>
            <ac:graphicFrameMk id="4" creationId="{AFCCCF83-4B5F-87F5-0750-697FA28FEDE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785E5-7B55-8E48-9456-C9537BD11D8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AD26-3BCD-2C4F-BC17-239B68808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Enter your department in Header area</a:t>
            </a:r>
          </a:p>
          <a:p>
            <a:pPr marL="228600" indent="-228600">
              <a:buAutoNum type="arabicPeriod"/>
            </a:pPr>
            <a:r>
              <a:rPr lang="en-US" dirty="0"/>
              <a:t>Enter the department’s mission statement</a:t>
            </a:r>
          </a:p>
          <a:p>
            <a:pPr marL="228600" indent="-228600">
              <a:buAutoNum type="arabicPeriod"/>
            </a:pPr>
            <a:r>
              <a:rPr lang="en-US" dirty="0"/>
              <a:t>Enter the department’s major goals/work plan elements</a:t>
            </a:r>
          </a:p>
          <a:p>
            <a:pPr marL="228600" indent="-228600">
              <a:buAutoNum type="arabicPeriod"/>
            </a:pPr>
            <a:r>
              <a:rPr lang="en-US" dirty="0"/>
              <a:t>Add the department logo to bottom left corner,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Replace “Department” with your department name in header</a:t>
            </a:r>
          </a:p>
          <a:p>
            <a:pPr marL="228600" indent="-228600">
              <a:buAutoNum type="arabicPeriod"/>
            </a:pPr>
            <a:r>
              <a:rPr lang="en-US" dirty="0"/>
              <a:t>Enter performance measures, goal and actual, with comments --- use performance measures included in the budget as a starting point, additional measures </a:t>
            </a:r>
            <a:r>
              <a:rPr lang="en-US"/>
              <a:t>are encouraged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Add your department logo to left of the County logo –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Replace “Department” with your department name in header</a:t>
            </a:r>
          </a:p>
          <a:p>
            <a:pPr marL="228600" indent="-228600">
              <a:buAutoNum type="arabicPeriod"/>
            </a:pPr>
            <a:r>
              <a:rPr lang="en-US" dirty="0"/>
              <a:t>Enter performance measures, goal and actual, with comments --- use performance measures included in the budget as a starting point, additional measures </a:t>
            </a:r>
            <a:r>
              <a:rPr lang="en-US"/>
              <a:t>are encouraged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Add your department logo to left of the County logo –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8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Enter department in header</a:t>
            </a:r>
          </a:p>
          <a:p>
            <a:pPr marL="228600" indent="-228600">
              <a:buAutoNum type="arabicPeriod"/>
            </a:pPr>
            <a:r>
              <a:rPr lang="en-US" dirty="0"/>
              <a:t>Enter the department’s </a:t>
            </a:r>
            <a:r>
              <a:rPr lang="en-US" b="1" dirty="0"/>
              <a:t>quarterly</a:t>
            </a:r>
            <a:r>
              <a:rPr lang="en-US" dirty="0"/>
              <a:t> budget, actual and variance amounts </a:t>
            </a:r>
            <a:r>
              <a:rPr lang="en-US" b="1" dirty="0"/>
              <a:t>---- in thousands</a:t>
            </a:r>
          </a:p>
          <a:p>
            <a:pPr marL="228600" indent="-228600">
              <a:buAutoNum type="arabicPeriod"/>
            </a:pPr>
            <a:r>
              <a:rPr lang="en-US" dirty="0"/>
              <a:t>Enter comments to explain any significant variances</a:t>
            </a:r>
          </a:p>
          <a:p>
            <a:pPr marL="228600" indent="-228600">
              <a:buAutoNum type="arabicPeriod"/>
            </a:pPr>
            <a:r>
              <a:rPr lang="en-US" dirty="0"/>
              <a:t>Add the department’s logo to the bottom left corner,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Enter department in header</a:t>
            </a:r>
          </a:p>
          <a:p>
            <a:pPr marL="228600" indent="-228600">
              <a:buAutoNum type="arabicPeriod"/>
            </a:pPr>
            <a:r>
              <a:rPr lang="en-US" dirty="0"/>
              <a:t>Enter the department’s </a:t>
            </a:r>
            <a:r>
              <a:rPr lang="en-US" b="1" dirty="0"/>
              <a:t>quarterly</a:t>
            </a:r>
            <a:r>
              <a:rPr lang="en-US" dirty="0"/>
              <a:t> budget, actual and variance amounts </a:t>
            </a:r>
            <a:r>
              <a:rPr lang="en-US" b="1" dirty="0"/>
              <a:t>---- in thousands</a:t>
            </a:r>
          </a:p>
          <a:p>
            <a:pPr marL="228600" indent="-228600">
              <a:buAutoNum type="arabicPeriod"/>
            </a:pPr>
            <a:r>
              <a:rPr lang="en-US" dirty="0"/>
              <a:t>Enter comments to explain any significant variances</a:t>
            </a:r>
          </a:p>
          <a:p>
            <a:pPr marL="228600" indent="-228600">
              <a:buAutoNum type="arabicPeriod"/>
            </a:pPr>
            <a:r>
              <a:rPr lang="en-US" dirty="0"/>
              <a:t>Add the department’s logo to the bottom left corner,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Enter department in the bottom header</a:t>
            </a:r>
          </a:p>
          <a:p>
            <a:pPr marL="228600" indent="-228600">
              <a:buAutoNum type="arabicPeriod"/>
            </a:pPr>
            <a:r>
              <a:rPr lang="en-US" dirty="0"/>
              <a:t>Enter the department’s organization chart</a:t>
            </a:r>
          </a:p>
          <a:p>
            <a:pPr marL="228600" indent="-228600">
              <a:buAutoNum type="arabicPeriod"/>
            </a:pPr>
            <a:r>
              <a:rPr lang="en-US" dirty="0"/>
              <a:t>Provide some bullets describing personnel during the quarter, e.g., number of new employees, separations, </a:t>
            </a:r>
            <a:r>
              <a:rPr lang="en-US" dirty="0" err="1"/>
              <a:t>etc.any</a:t>
            </a:r>
            <a:r>
              <a:rPr lang="en-US" dirty="0"/>
              <a:t> pending recruitments, significant new hires or </a:t>
            </a:r>
            <a:r>
              <a:rPr lang="en-US" dirty="0" err="1"/>
              <a:t>seprarations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Enter the department’s authorized, filled and vacate positions – FTEs as of end of the quarter</a:t>
            </a:r>
          </a:p>
          <a:p>
            <a:pPr marL="228600" indent="-228600">
              <a:buAutoNum type="arabicPeriod"/>
            </a:pPr>
            <a:r>
              <a:rPr lang="en-US" dirty="0"/>
              <a:t>Add the department logo to the left of the County logo –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5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Replace “Department” with your department name in header</a:t>
            </a:r>
          </a:p>
          <a:p>
            <a:pPr marL="228600" indent="-228600">
              <a:buAutoNum type="arabicPeriod"/>
            </a:pPr>
            <a:r>
              <a:rPr lang="en-US" dirty="0"/>
              <a:t>List the major goals/work plan elements for the department</a:t>
            </a:r>
          </a:p>
          <a:p>
            <a:pPr marL="228600" indent="-228600">
              <a:buAutoNum type="arabicPeriod"/>
            </a:pPr>
            <a:r>
              <a:rPr lang="en-US" dirty="0"/>
              <a:t>Provide a brief description of activity on each goal/work plan item</a:t>
            </a:r>
          </a:p>
          <a:p>
            <a:pPr marL="228600" indent="-228600">
              <a:buAutoNum type="arabicPeriod"/>
            </a:pPr>
            <a:r>
              <a:rPr lang="en-US" dirty="0"/>
              <a:t>List any challenges or changes or other comments for each goal/work plan item</a:t>
            </a:r>
          </a:p>
          <a:p>
            <a:pPr marL="228600" indent="-228600">
              <a:buAutoNum type="arabicPeriod"/>
            </a:pPr>
            <a:r>
              <a:rPr lang="en-US" dirty="0"/>
              <a:t>Add additional lines as needed – go to next page if needed</a:t>
            </a:r>
          </a:p>
          <a:p>
            <a:pPr marL="228600" indent="-228600">
              <a:buAutoNum type="arabicPeriod"/>
            </a:pPr>
            <a:r>
              <a:rPr lang="en-US" dirty="0"/>
              <a:t>If additional page added, delete “Questions”</a:t>
            </a:r>
          </a:p>
          <a:p>
            <a:pPr marL="228600" indent="-228600">
              <a:buAutoNum type="arabicPeriod"/>
            </a:pPr>
            <a:r>
              <a:rPr lang="en-US" dirty="0"/>
              <a:t>Add department logo to left of the County logo –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6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Replace “Department” with your department name in header</a:t>
            </a:r>
          </a:p>
          <a:p>
            <a:pPr marL="228600" indent="-228600">
              <a:buAutoNum type="arabicPeriod"/>
            </a:pPr>
            <a:r>
              <a:rPr lang="en-US" dirty="0"/>
              <a:t>Continue your list of the major goals/work plan elements</a:t>
            </a:r>
          </a:p>
          <a:p>
            <a:pPr marL="228600" indent="-228600">
              <a:buAutoNum type="arabicPeriod"/>
            </a:pPr>
            <a:r>
              <a:rPr lang="en-US" dirty="0"/>
              <a:t>Provide a brief description of activity on each goal/work plan item</a:t>
            </a:r>
          </a:p>
          <a:p>
            <a:pPr marL="228600" indent="-228600">
              <a:buAutoNum type="arabicPeriod"/>
            </a:pPr>
            <a:r>
              <a:rPr lang="en-US" dirty="0"/>
              <a:t>List any challenges or changes or other comments for each goal/work plan item</a:t>
            </a:r>
          </a:p>
          <a:p>
            <a:pPr marL="228600" indent="-228600">
              <a:buAutoNum type="arabicPeriod"/>
            </a:pPr>
            <a:r>
              <a:rPr lang="en-US" dirty="0"/>
              <a:t>Add additional lines as needed – go to next page if needed</a:t>
            </a:r>
          </a:p>
          <a:p>
            <a:pPr marL="228600" indent="-228600">
              <a:buAutoNum type="arabicPeriod"/>
            </a:pPr>
            <a:r>
              <a:rPr lang="en-US" dirty="0"/>
              <a:t>If additional page added, delete “Questions”</a:t>
            </a:r>
          </a:p>
          <a:p>
            <a:pPr marL="228600" indent="-228600">
              <a:buAutoNum type="arabicPeriod"/>
            </a:pPr>
            <a:r>
              <a:rPr lang="en-US" dirty="0"/>
              <a:t>Add your department logo to left of the County logo –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Replace “Department” with your department name in header</a:t>
            </a:r>
          </a:p>
          <a:p>
            <a:pPr marL="228600" indent="-228600">
              <a:buAutoNum type="arabicPeriod"/>
            </a:pPr>
            <a:r>
              <a:rPr lang="en-US" dirty="0"/>
              <a:t>Enter performance measures, goal and actual, with comments --- use performance measures included in the budget as a starting point, additional measures </a:t>
            </a:r>
            <a:r>
              <a:rPr lang="en-US"/>
              <a:t>are encouraged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Add your department logo to left of the County logo –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Replace “Department” with your department name in header</a:t>
            </a:r>
          </a:p>
          <a:p>
            <a:pPr marL="228600" indent="-228600">
              <a:buAutoNum type="arabicPeriod"/>
            </a:pPr>
            <a:r>
              <a:rPr lang="en-US" dirty="0"/>
              <a:t>Enter performance measures, goal and actual, with comments --- use performance measures included in the budget as a starting point, additional measures </a:t>
            </a:r>
            <a:r>
              <a:rPr lang="en-US"/>
              <a:t>are encouraged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Add your department logo to left of the County logo –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Replace “Department” with your department name in header</a:t>
            </a:r>
          </a:p>
          <a:p>
            <a:pPr marL="228600" indent="-228600">
              <a:buAutoNum type="arabicPeriod"/>
            </a:pPr>
            <a:r>
              <a:rPr lang="en-US" dirty="0"/>
              <a:t>Enter performance measures, goal and actual, with comments --- use performance measures included in the budget as a starting point, additional measures </a:t>
            </a:r>
            <a:r>
              <a:rPr lang="en-US"/>
              <a:t>are encouraged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Add your department logo to left of the County logo – same size as County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AD26-3BCD-2C4F-BC17-239B68808D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EA97-27B5-6E02-AA2D-1D06B92E7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11DE3-101B-3AA6-EE97-A481C1FF5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F3EC-EE62-5184-BB41-9E025ED4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9C4BB-D09D-180C-CF20-CBE3CD2E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3203C-C09A-7DD5-34DB-C2D4E8AD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9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8411-E2F1-028C-5DDE-330CAC1A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F73FA-59E1-76AF-E75A-98EB24CC9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84B2-E7F6-F883-01A2-72907561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9524-0272-836F-69C1-1121B052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9CFC-339E-4FDF-54BC-2F3A7078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59E85-48F0-F95C-5C3A-60A1FB700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E5641-E3E2-BF0A-21D9-2CB25B293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276D-D1ED-D12E-470D-565A4994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23D2C-1F1F-BF6F-A344-1C617798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C383-8BAC-E409-1CD9-B606E668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26AE-A1ED-D3F5-B350-4E2197E4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7E45C-DF0D-44F1-A7A6-A840F784A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673CE-7FE0-3B46-9DF0-F59E27DB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5DA46-E4F5-664A-4367-CF7CC574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5C96F-30B2-2708-09AA-2EB25AA7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7BD7-538A-39A6-78DB-6EE476B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E6342-D461-AC3D-5032-ADFF5F48D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C30D5-B564-4508-7E54-B30BD39C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0BBD2-4468-6B7A-F0FA-52810643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CDB71-BF7C-DBEB-6AA3-F5925A98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49E4-1369-CD28-61BD-5AD658B8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2BBB-68E7-7C0A-7767-12185551C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B5A82-0C21-4F78-E30D-A2847DFC4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CB4B4-8A0D-436E-3585-C34F0561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3BC21-1E46-1A5F-AEC7-57542CCF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8C0A7-DEDD-C7C4-1C9F-97EC0354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1B77-4280-34BB-1087-085FCDA8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9B20-B1EE-646C-B8E5-FC2BE7ED4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37A34-F037-9670-D5E3-A367945D9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02056-0122-BEC3-D61F-859CB5F07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BAF30-28D1-47CF-C7DF-D6083C9B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9D907-D4BA-0D37-27D0-CBEF0CD5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4E492-2BD1-7AC5-316E-28C3701E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FE5E3-506A-86AF-6125-6849C73D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10F6-A4C7-F4E5-E40B-B3E7A6FD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F0511-2C57-2698-A3B1-F04C23B6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48707-B60B-B6FB-86FD-00E6A2B9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1D9A2-55AD-9908-C556-F6452CC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8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A64F8-AE01-0706-530E-170F689C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DFAF6-6E27-A233-0479-4C8A1232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0BFA0-1820-5A83-BCEB-CF50AE68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B297-F5D0-E8D6-01D9-44D3D36C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6BF3-B8C8-761C-2078-2BFD3B4F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90EC-080E-0C8D-45F9-17517F130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2F36D-63CF-0179-1AA9-71415FA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D2AF9-2105-5BAD-5148-4060B051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6E6EC-736D-8893-7F10-71C13F5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1317-A171-D8C4-3006-F176069B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963A4-B121-7562-0AB7-6AC4EC13E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E305E-9073-2161-B44A-722350704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606EF-8A68-1CAC-CBF1-715AF734A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4A2C0-842A-C727-1F23-5F0A6BEB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8D9B8-6436-2C2C-04AE-E9D2990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3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A95B6-9B8B-CDA1-66A0-79558D53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64F23-3485-E8D1-A542-D9AD6602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59B19-D2F7-6F73-F76F-9ED2AC9A8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8AEE1-48E2-B74B-BDAD-70FAD5AE102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44F7-985C-0490-4E12-49E027E11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10B31-2809-2573-064E-17C45FC1F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5C51-ACB1-6E40-9277-6D21A1B6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D6681-C921-EBE0-407A-974D36C3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&amp; Human Services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005F-2C85-3BF3-7021-79BBCE5394FC}"/>
              </a:ext>
            </a:extLst>
          </p:cNvPr>
          <p:cNvSpPr>
            <a:spLocks/>
          </p:cNvSpPr>
          <p:nvPr/>
        </p:nvSpPr>
        <p:spPr>
          <a:xfrm>
            <a:off x="1478280" y="1924820"/>
            <a:ext cx="9324812" cy="458431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22376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</a:t>
            </a:r>
          </a:p>
          <a:p>
            <a:pPr defTabSz="72237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Crook County Public Health strives to provide fair opportunity for those in our community to achieve their full health potential.</a:t>
            </a:r>
          </a:p>
          <a:p>
            <a:pPr defTabSz="722376">
              <a:spcAft>
                <a:spcPts val="600"/>
              </a:spcAft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goals</a:t>
            </a:r>
          </a:p>
          <a:p>
            <a:pPr defTabSz="722376">
              <a:spcAft>
                <a:spcPts val="600"/>
              </a:spcAft>
            </a:pPr>
            <a:r>
              <a:rPr lang="en-US" dirty="0"/>
              <a:t>1. Administrative integration of services and process improvements </a:t>
            </a:r>
          </a:p>
          <a:p>
            <a:pPr defTabSz="72237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Fiscal efficiency and sustainability</a:t>
            </a:r>
          </a:p>
          <a:p>
            <a:pPr defTabSz="722376">
              <a:spcAft>
                <a:spcPts val="600"/>
              </a:spcAft>
            </a:pPr>
            <a:r>
              <a:rPr lang="en-US" dirty="0"/>
              <a:t>3. Communications process improvements and capacity</a:t>
            </a:r>
          </a:p>
          <a:p>
            <a:pPr defTabSz="722376">
              <a:spcAft>
                <a:spcPts val="600"/>
              </a:spcAft>
            </a:pPr>
            <a:r>
              <a:rPr lang="en-US" dirty="0"/>
              <a:t>4. Facilities planning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E0148D-F548-F703-9ED8-FF1A71811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093" y="5505849"/>
            <a:ext cx="1243761" cy="1243761"/>
          </a:xfrm>
          <a:prstGeom prst="rect">
            <a:avLst/>
          </a:prstGeom>
        </p:spPr>
      </p:pic>
      <p:pic>
        <p:nvPicPr>
          <p:cNvPr id="5" name="Picture 4" descr="A logo of a health department&#10;&#10;Description automatically generated">
            <a:extLst>
              <a:ext uri="{FF2B5EF4-FFF2-40B4-BE49-F238E27FC236}">
                <a16:creationId xmlns:a16="http://schemas.microsoft.com/office/drawing/2014/main" id="{B5C5D91F-E891-B78A-A799-57C00392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7" name="Picture 6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CCFBB582-F40B-0BB8-A607-4E95DEAA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0CFA-96CC-ED23-FB9D-317BE8ED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92" y="5510253"/>
            <a:ext cx="8377058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Performance Measures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 FY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99B9-17D5-7473-9D35-3130E60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29" y="5363029"/>
            <a:ext cx="1494972" cy="149497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CCF83-4B5F-87F5-0750-697FA28F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076625"/>
              </p:ext>
            </p:extLst>
          </p:nvPr>
        </p:nvGraphicFramePr>
        <p:xfrm>
          <a:off x="957942" y="249997"/>
          <a:ext cx="10309607" cy="407116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92385">
                  <a:extLst>
                    <a:ext uri="{9D8B030D-6E8A-4147-A177-3AD203B41FA5}">
                      <a16:colId xmlns:a16="http://schemas.microsoft.com/office/drawing/2014/main" val="1923382009"/>
                    </a:ext>
                  </a:extLst>
                </a:gridCol>
                <a:gridCol w="1787733">
                  <a:extLst>
                    <a:ext uri="{9D8B030D-6E8A-4147-A177-3AD203B41FA5}">
                      <a16:colId xmlns:a16="http://schemas.microsoft.com/office/drawing/2014/main" val="2883087216"/>
                    </a:ext>
                  </a:extLst>
                </a:gridCol>
                <a:gridCol w="1772885">
                  <a:extLst>
                    <a:ext uri="{9D8B030D-6E8A-4147-A177-3AD203B41FA5}">
                      <a16:colId xmlns:a16="http://schemas.microsoft.com/office/drawing/2014/main" val="105490491"/>
                    </a:ext>
                  </a:extLst>
                </a:gridCol>
                <a:gridCol w="3356604">
                  <a:extLst>
                    <a:ext uri="{9D8B030D-6E8A-4147-A177-3AD203B41FA5}">
                      <a16:colId xmlns:a16="http://schemas.microsoft.com/office/drawing/2014/main" val="121705841"/>
                    </a:ext>
                  </a:extLst>
                </a:gridCol>
              </a:tblGrid>
              <a:tr h="6036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Prevention &amp; Health Promotion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17384"/>
                  </a:ext>
                </a:extLst>
              </a:tr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Performance measure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Actual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33729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Adults who smoke cigarettes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population reached by tobacco-free county properties policies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population reached by tobacco retail licensure policies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33327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Opioid-related overdose deaths 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&lt;3/100,000</a:t>
                      </a:r>
                    </a:p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top opioid prescribers enrolled in the Prescription Drug Monitoring Program (PDMP) database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53343"/>
                  </a:ext>
                </a:extLst>
              </a:tr>
            </a:tbl>
          </a:graphicData>
        </a:graphic>
      </p:graphicFrame>
      <p:pic>
        <p:nvPicPr>
          <p:cNvPr id="6" name="Picture 5" descr="A logo of a health department&#10;&#10;Description automatically generated">
            <a:extLst>
              <a:ext uri="{FF2B5EF4-FFF2-40B4-BE49-F238E27FC236}">
                <a16:creationId xmlns:a16="http://schemas.microsoft.com/office/drawing/2014/main" id="{41C43D40-33DC-59CA-C6DB-244390B44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7" name="Picture 6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3BE621F7-347F-A871-1DC6-3CCEA8735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1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0CFA-96CC-ED23-FB9D-317BE8ED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92" y="5510253"/>
            <a:ext cx="8377058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Performance Measures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 FY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99B9-17D5-7473-9D35-3130E60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29" y="5363029"/>
            <a:ext cx="1494972" cy="149497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CCF83-4B5F-87F5-0750-697FA28F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93272"/>
              </p:ext>
            </p:extLst>
          </p:nvPr>
        </p:nvGraphicFramePr>
        <p:xfrm>
          <a:off x="957942" y="249997"/>
          <a:ext cx="10309607" cy="352252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92385">
                  <a:extLst>
                    <a:ext uri="{9D8B030D-6E8A-4147-A177-3AD203B41FA5}">
                      <a16:colId xmlns:a16="http://schemas.microsoft.com/office/drawing/2014/main" val="1923382009"/>
                    </a:ext>
                  </a:extLst>
                </a:gridCol>
                <a:gridCol w="1787733">
                  <a:extLst>
                    <a:ext uri="{9D8B030D-6E8A-4147-A177-3AD203B41FA5}">
                      <a16:colId xmlns:a16="http://schemas.microsoft.com/office/drawing/2014/main" val="2883087216"/>
                    </a:ext>
                  </a:extLst>
                </a:gridCol>
                <a:gridCol w="1772885">
                  <a:extLst>
                    <a:ext uri="{9D8B030D-6E8A-4147-A177-3AD203B41FA5}">
                      <a16:colId xmlns:a16="http://schemas.microsoft.com/office/drawing/2014/main" val="105490491"/>
                    </a:ext>
                  </a:extLst>
                </a:gridCol>
                <a:gridCol w="3356604">
                  <a:extLst>
                    <a:ext uri="{9D8B030D-6E8A-4147-A177-3AD203B41FA5}">
                      <a16:colId xmlns:a16="http://schemas.microsoft.com/office/drawing/2014/main" val="121705841"/>
                    </a:ext>
                  </a:extLst>
                </a:gridCol>
              </a:tblGrid>
              <a:tr h="6036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Access to Clinical Preventive Services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17384"/>
                  </a:ext>
                </a:extLst>
              </a:tr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Performance measure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Actual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33729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Effective contraceptive use among women at risk of unintended pregnancy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Annual strategic plan that identifies gaps, barriers, and opportunities for improving access to effective contraceptive use 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33327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children age 0-5 with any dental visit 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47.2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53343"/>
                  </a:ext>
                </a:extLst>
              </a:tr>
            </a:tbl>
          </a:graphicData>
        </a:graphic>
      </p:graphicFrame>
      <p:pic>
        <p:nvPicPr>
          <p:cNvPr id="6" name="Picture 5" descr="A logo of a health department&#10;&#10;Description automatically generated">
            <a:extLst>
              <a:ext uri="{FF2B5EF4-FFF2-40B4-BE49-F238E27FC236}">
                <a16:creationId xmlns:a16="http://schemas.microsoft.com/office/drawing/2014/main" id="{41C43D40-33DC-59CA-C6DB-244390B44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7" name="Picture 6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3BE621F7-347F-A871-1DC6-3CCEA8735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ED87E5-65C0-7CBA-2B4F-160C980320E2}"/>
              </a:ext>
            </a:extLst>
          </p:cNvPr>
          <p:cNvSpPr txBox="1"/>
          <p:nvPr/>
        </p:nvSpPr>
        <p:spPr>
          <a:xfrm>
            <a:off x="1059484" y="3710241"/>
            <a:ext cx="8332826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8149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D6681-C921-EBE0-407A-974D36C3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10365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&amp; Human Services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rgbClr val="FFFFFF"/>
                </a:solidFill>
              </a:rPr>
              <a:t>Financial S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ummary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amounts in thousands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005F-2C85-3BF3-7021-79BBCE5394FC}"/>
              </a:ext>
            </a:extLst>
          </p:cNvPr>
          <p:cNvSpPr>
            <a:spLocks/>
          </p:cNvSpPr>
          <p:nvPr/>
        </p:nvSpPr>
        <p:spPr>
          <a:xfrm>
            <a:off x="2623637" y="4384323"/>
            <a:ext cx="7844111" cy="373044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22376">
              <a:spcAft>
                <a:spcPts val="600"/>
              </a:spcAft>
            </a:pPr>
            <a:endParaRPr lang="en-US" sz="142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0FF624-3DE5-A610-1E97-C574345F8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00031"/>
              </p:ext>
            </p:extLst>
          </p:nvPr>
        </p:nvGraphicFramePr>
        <p:xfrm>
          <a:off x="1059544" y="2141422"/>
          <a:ext cx="940820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29">
                  <a:extLst>
                    <a:ext uri="{9D8B030D-6E8A-4147-A177-3AD203B41FA5}">
                      <a16:colId xmlns:a16="http://schemas.microsoft.com/office/drawing/2014/main" val="566011448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3888698236"/>
                    </a:ext>
                  </a:extLst>
                </a:gridCol>
                <a:gridCol w="2191657">
                  <a:extLst>
                    <a:ext uri="{9D8B030D-6E8A-4147-A177-3AD203B41FA5}">
                      <a16:colId xmlns:a16="http://schemas.microsoft.com/office/drawing/2014/main" val="4028088874"/>
                    </a:ext>
                  </a:extLst>
                </a:gridCol>
                <a:gridCol w="2238146">
                  <a:extLst>
                    <a:ext uri="{9D8B030D-6E8A-4147-A177-3AD203B41FA5}">
                      <a16:colId xmlns:a16="http://schemas.microsoft.com/office/drawing/2014/main" val="2571192195"/>
                    </a:ext>
                  </a:extLst>
                </a:gridCol>
              </a:tblGrid>
              <a:tr h="29524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27152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r>
                        <a:rPr lang="en-US" sz="2400" dirty="0"/>
                        <a:t>Beginning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$4,179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$2,610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($1,596)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532789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r>
                        <a:rPr lang="en-US" sz="24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$1,890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$1,299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($591)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1894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r>
                        <a:rPr lang="en-US" sz="2400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$2,194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$1,925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97677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r>
                        <a:rPr lang="en-US" sz="2400" dirty="0"/>
                        <a:t>Ending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$1,985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($1,890)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6589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5E0148D-F548-F703-9ED8-FF1A71811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093" y="5505849"/>
            <a:ext cx="1243761" cy="1243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4B870-A9C0-3BC0-CCCF-93456BCF9B54}"/>
              </a:ext>
            </a:extLst>
          </p:cNvPr>
          <p:cNvSpPr txBox="1"/>
          <p:nvPr/>
        </p:nvSpPr>
        <p:spPr>
          <a:xfrm>
            <a:off x="1061671" y="4579643"/>
            <a:ext cx="1561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 descr="A logo of a health department&#10;&#10;Description automatically generated">
            <a:extLst>
              <a:ext uri="{FF2B5EF4-FFF2-40B4-BE49-F238E27FC236}">
                <a16:creationId xmlns:a16="http://schemas.microsoft.com/office/drawing/2014/main" id="{7781EAE6-D534-B3D0-D782-BE79AC8BF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7" name="Picture 6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5F7ECA04-13F0-379C-96C1-03C2F0961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D6681-C921-EBE0-407A-974D36C3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10365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&amp; Human Services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rgbClr val="FFFFFF"/>
                </a:solidFill>
              </a:rPr>
              <a:t>Financial S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ummary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amounts in thousands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005F-2C85-3BF3-7021-79BBCE5394FC}"/>
              </a:ext>
            </a:extLst>
          </p:cNvPr>
          <p:cNvSpPr>
            <a:spLocks/>
          </p:cNvSpPr>
          <p:nvPr/>
        </p:nvSpPr>
        <p:spPr>
          <a:xfrm>
            <a:off x="2623637" y="4384323"/>
            <a:ext cx="7844111" cy="373044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22376">
              <a:spcAft>
                <a:spcPts val="600"/>
              </a:spcAft>
            </a:pPr>
            <a:endParaRPr lang="en-US" sz="142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0FF624-3DE5-A610-1E97-C574345F8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84138"/>
              </p:ext>
            </p:extLst>
          </p:nvPr>
        </p:nvGraphicFramePr>
        <p:xfrm>
          <a:off x="1059544" y="2141422"/>
          <a:ext cx="940820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29">
                  <a:extLst>
                    <a:ext uri="{9D8B030D-6E8A-4147-A177-3AD203B41FA5}">
                      <a16:colId xmlns:a16="http://schemas.microsoft.com/office/drawing/2014/main" val="566011448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3888698236"/>
                    </a:ext>
                  </a:extLst>
                </a:gridCol>
                <a:gridCol w="2191657">
                  <a:extLst>
                    <a:ext uri="{9D8B030D-6E8A-4147-A177-3AD203B41FA5}">
                      <a16:colId xmlns:a16="http://schemas.microsoft.com/office/drawing/2014/main" val="4028088874"/>
                    </a:ext>
                  </a:extLst>
                </a:gridCol>
                <a:gridCol w="2238146">
                  <a:extLst>
                    <a:ext uri="{9D8B030D-6E8A-4147-A177-3AD203B41FA5}">
                      <a16:colId xmlns:a16="http://schemas.microsoft.com/office/drawing/2014/main" val="2571192195"/>
                    </a:ext>
                  </a:extLst>
                </a:gridCol>
              </a:tblGrid>
              <a:tr h="29524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27152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r>
                        <a:rPr lang="en-US" sz="2400" dirty="0"/>
                        <a:t>Beginning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532789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r>
                        <a:rPr lang="en-US" sz="24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$(22)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1894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r>
                        <a:rPr lang="en-US" sz="2400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97677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r>
                        <a:rPr lang="en-US" sz="2400" dirty="0"/>
                        <a:t>Ending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6589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5E0148D-F548-F703-9ED8-FF1A71811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093" y="5505849"/>
            <a:ext cx="1243761" cy="1243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4B870-A9C0-3BC0-CCCF-93456BCF9B54}"/>
              </a:ext>
            </a:extLst>
          </p:cNvPr>
          <p:cNvSpPr txBox="1"/>
          <p:nvPr/>
        </p:nvSpPr>
        <p:spPr>
          <a:xfrm>
            <a:off x="1061671" y="4579643"/>
            <a:ext cx="1561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Veterans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 descr="A logo of a health department&#10;&#10;Description automatically generated">
            <a:extLst>
              <a:ext uri="{FF2B5EF4-FFF2-40B4-BE49-F238E27FC236}">
                <a16:creationId xmlns:a16="http://schemas.microsoft.com/office/drawing/2014/main" id="{7781EAE6-D534-B3D0-D782-BE79AC8BF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7" name="Picture 6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5F7ECA04-13F0-379C-96C1-03C2F0961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9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C76E0E-A869-468C-8AB8-BE573739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1552"/>
            <a:ext cx="12192000" cy="15764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80D51-170D-4D0F-B1DE-FA7299627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8856" y="5281552"/>
            <a:ext cx="4063142" cy="1576447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103BBE-1445-4DEC-B4D9-5C57296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281552"/>
            <a:ext cx="12192000" cy="1576447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D6681-C921-EBE0-407A-974D36C3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158" y="5652097"/>
            <a:ext cx="8546018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&amp; Human Services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Staffing Summary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6EC7822-D15B-CD35-5947-1B43D02B19E6}"/>
              </a:ext>
            </a:extLst>
          </p:cNvPr>
          <p:cNvSpPr>
            <a:spLocks/>
          </p:cNvSpPr>
          <p:nvPr/>
        </p:nvSpPr>
        <p:spPr>
          <a:xfrm>
            <a:off x="971797" y="723569"/>
            <a:ext cx="5259959" cy="230991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defTabSz="722376"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Comments:</a:t>
            </a:r>
          </a:p>
          <a:p>
            <a:pPr defTabSz="722376"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1.0 </a:t>
            </a:r>
            <a:r>
              <a:rPr lang="en-US"/>
              <a:t>Administrative Assistant</a:t>
            </a:r>
            <a:endParaRPr lang="en-US" kern="1200">
              <a:latin typeface="+mn-lt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dirty="0">
                <a:cs typeface="Calibri"/>
              </a:rPr>
              <a:t>1.0 Veteran Services Officer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D9A01-067C-68F5-80DA-A51DB87F3F11}"/>
              </a:ext>
            </a:extLst>
          </p:cNvPr>
          <p:cNvSpPr>
            <a:spLocks/>
          </p:cNvSpPr>
          <p:nvPr/>
        </p:nvSpPr>
        <p:spPr>
          <a:xfrm>
            <a:off x="6163218" y="723569"/>
            <a:ext cx="5259959" cy="58570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22376"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 Chart</a:t>
            </a:r>
          </a:p>
          <a:p>
            <a:pPr defTabSz="722376">
              <a:spcAft>
                <a:spcPts val="600"/>
              </a:spcAft>
            </a:pPr>
            <a:endParaRPr lang="en-US" sz="142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4CA8D-6CB0-3F97-FED7-FBB7202F5646}"/>
              </a:ext>
            </a:extLst>
          </p:cNvPr>
          <p:cNvSpPr txBox="1"/>
          <p:nvPr/>
        </p:nvSpPr>
        <p:spPr>
          <a:xfrm>
            <a:off x="1055908" y="2758787"/>
            <a:ext cx="1977464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89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Staffing Summary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3C404BA-F9B6-367C-EB99-F7B95BBC5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34447"/>
              </p:ext>
            </p:extLst>
          </p:nvPr>
        </p:nvGraphicFramePr>
        <p:xfrm>
          <a:off x="1055908" y="3183865"/>
          <a:ext cx="504008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029">
                  <a:extLst>
                    <a:ext uri="{9D8B030D-6E8A-4147-A177-3AD203B41FA5}">
                      <a16:colId xmlns:a16="http://schemas.microsoft.com/office/drawing/2014/main" val="1534005040"/>
                    </a:ext>
                  </a:extLst>
                </a:gridCol>
                <a:gridCol w="1680029">
                  <a:extLst>
                    <a:ext uri="{9D8B030D-6E8A-4147-A177-3AD203B41FA5}">
                      <a16:colId xmlns:a16="http://schemas.microsoft.com/office/drawing/2014/main" val="299994258"/>
                    </a:ext>
                  </a:extLst>
                </a:gridCol>
                <a:gridCol w="1680029">
                  <a:extLst>
                    <a:ext uri="{9D8B030D-6E8A-4147-A177-3AD203B41FA5}">
                      <a16:colId xmlns:a16="http://schemas.microsoft.com/office/drawing/2014/main" val="2459546426"/>
                    </a:ext>
                  </a:extLst>
                </a:gridCol>
              </a:tblGrid>
              <a:tr h="2952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Authorized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Vacancies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592289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8626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F5356B7-B721-C984-D05E-2730D374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13" y="5426866"/>
            <a:ext cx="1431133" cy="1431133"/>
          </a:xfrm>
          <a:prstGeom prst="rect">
            <a:avLst/>
          </a:prstGeom>
        </p:spPr>
      </p:pic>
      <p:pic>
        <p:nvPicPr>
          <p:cNvPr id="3" name="Picture 2" descr="A logo of a health department&#10;&#10;Description automatically generated">
            <a:extLst>
              <a:ext uri="{FF2B5EF4-FFF2-40B4-BE49-F238E27FC236}">
                <a16:creationId xmlns:a16="http://schemas.microsoft.com/office/drawing/2014/main" id="{E5CC559D-A474-0C58-DCDC-87392B1F9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5" name="Picture 4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E53DC0B0-E6A4-F7CD-8A8C-37A8F3417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97D78-BDEB-193F-D85B-316F33E1A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830" y="1146852"/>
            <a:ext cx="4271741" cy="3787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ACFED-243B-1B17-2E30-323E8040E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520" y="1299002"/>
            <a:ext cx="1271597" cy="104299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602884F-1A10-21BB-CABA-C85D304C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44756"/>
              </p:ext>
            </p:extLst>
          </p:nvPr>
        </p:nvGraphicFramePr>
        <p:xfrm>
          <a:off x="1055909" y="4135752"/>
          <a:ext cx="504008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029">
                  <a:extLst>
                    <a:ext uri="{9D8B030D-6E8A-4147-A177-3AD203B41FA5}">
                      <a16:colId xmlns:a16="http://schemas.microsoft.com/office/drawing/2014/main" val="1534005040"/>
                    </a:ext>
                  </a:extLst>
                </a:gridCol>
                <a:gridCol w="1680029">
                  <a:extLst>
                    <a:ext uri="{9D8B030D-6E8A-4147-A177-3AD203B41FA5}">
                      <a16:colId xmlns:a16="http://schemas.microsoft.com/office/drawing/2014/main" val="299994258"/>
                    </a:ext>
                  </a:extLst>
                </a:gridCol>
                <a:gridCol w="1680029">
                  <a:extLst>
                    <a:ext uri="{9D8B030D-6E8A-4147-A177-3AD203B41FA5}">
                      <a16:colId xmlns:a16="http://schemas.microsoft.com/office/drawing/2014/main" val="2459546426"/>
                    </a:ext>
                  </a:extLst>
                </a:gridCol>
              </a:tblGrid>
              <a:tr h="2952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Authorized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Vacancies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592289"/>
                  </a:ext>
                </a:extLst>
              </a:tr>
              <a:tr h="2952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(2.68)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86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6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0CFA-96CC-ED23-FB9D-317BE8ED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92" y="5510253"/>
            <a:ext cx="8377058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Activities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 FY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99B9-17D5-7473-9D35-3130E60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14" y="5348514"/>
            <a:ext cx="1509487" cy="150948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CCF83-4B5F-87F5-0750-697FA28F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335595"/>
              </p:ext>
            </p:extLst>
          </p:nvPr>
        </p:nvGraphicFramePr>
        <p:xfrm>
          <a:off x="1053567" y="228627"/>
          <a:ext cx="10078194" cy="486955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827566">
                  <a:extLst>
                    <a:ext uri="{9D8B030D-6E8A-4147-A177-3AD203B41FA5}">
                      <a16:colId xmlns:a16="http://schemas.microsoft.com/office/drawing/2014/main" val="1923382009"/>
                    </a:ext>
                  </a:extLst>
                </a:gridCol>
                <a:gridCol w="3695601">
                  <a:extLst>
                    <a:ext uri="{9D8B030D-6E8A-4147-A177-3AD203B41FA5}">
                      <a16:colId xmlns:a16="http://schemas.microsoft.com/office/drawing/2014/main" val="105490491"/>
                    </a:ext>
                  </a:extLst>
                </a:gridCol>
                <a:gridCol w="2555027">
                  <a:extLst>
                    <a:ext uri="{9D8B030D-6E8A-4147-A177-3AD203B41FA5}">
                      <a16:colId xmlns:a16="http://schemas.microsoft.com/office/drawing/2014/main" val="121705841"/>
                    </a:ext>
                  </a:extLst>
                </a:gridCol>
              </a:tblGrid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Goal/work plan description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Activity during quarter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33729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pPr marL="285750" marR="0" lvl="0" indent="-285750" algn="l" defTabSz="722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Update and/or develop training for technology and operations by April 2024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  <a:p>
                      <a:pPr marL="285750" marR="0" lvl="0" indent="-285750" algn="l" defTabSz="722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Integrate Veteran Services processes and procedures into Health &amp; Human Services by June 2024.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Q2 rollout of purchasing and communications processes 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Training/Professional development draft automation 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VSO training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VSO leadership &amp; events/outreach committee, Admin QI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253343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pPr marL="285750" indent="-285750" defTabSz="722376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Reorganize chart of accounts by October 2023.</a:t>
                      </a:r>
                    </a:p>
                    <a:p>
                      <a:pPr marL="285750" indent="-285750" defTabSz="722376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FY24 federal and state funding resources by 5%.</a:t>
                      </a:r>
                      <a:endParaRPr lang="en-US" sz="1800" dirty="0"/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Successful reorganization of department chart of accounts in Q1</a:t>
                      </a:r>
                    </a:p>
                    <a:p>
                      <a:pPr marL="285750" indent="-285750" defTabSz="722376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grant proposals submitted include direct expenses that support internal services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97961"/>
                  </a:ext>
                </a:extLst>
              </a:tr>
            </a:tbl>
          </a:graphicData>
        </a:graphic>
      </p:graphicFrame>
      <p:pic>
        <p:nvPicPr>
          <p:cNvPr id="3" name="Picture 2" descr="A logo of a health department&#10;&#10;Description automatically generated">
            <a:extLst>
              <a:ext uri="{FF2B5EF4-FFF2-40B4-BE49-F238E27FC236}">
                <a16:creationId xmlns:a16="http://schemas.microsoft.com/office/drawing/2014/main" id="{9C7669B5-C8D7-2B47-313D-A50AA3F27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6" name="Picture 5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A1175D0E-15CD-4670-CFD1-23CCB61E4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0CFA-96CC-ED23-FB9D-317BE8ED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158" y="5510253"/>
            <a:ext cx="8390392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Activities - continued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 FY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99B9-17D5-7473-9D35-3130E60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29" y="5363029"/>
            <a:ext cx="1494972" cy="149497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CCF83-4B5F-87F5-0750-697FA28F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22457"/>
              </p:ext>
            </p:extLst>
          </p:nvPr>
        </p:nvGraphicFramePr>
        <p:xfrm>
          <a:off x="927861" y="228627"/>
          <a:ext cx="10309608" cy="374179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459075">
                  <a:extLst>
                    <a:ext uri="{9D8B030D-6E8A-4147-A177-3AD203B41FA5}">
                      <a16:colId xmlns:a16="http://schemas.microsoft.com/office/drawing/2014/main" val="1923382009"/>
                    </a:ext>
                  </a:extLst>
                </a:gridCol>
                <a:gridCol w="4200041">
                  <a:extLst>
                    <a:ext uri="{9D8B030D-6E8A-4147-A177-3AD203B41FA5}">
                      <a16:colId xmlns:a16="http://schemas.microsoft.com/office/drawing/2014/main" val="105490491"/>
                    </a:ext>
                  </a:extLst>
                </a:gridCol>
                <a:gridCol w="2650492">
                  <a:extLst>
                    <a:ext uri="{9D8B030D-6E8A-4147-A177-3AD203B41FA5}">
                      <a16:colId xmlns:a16="http://schemas.microsoft.com/office/drawing/2014/main" val="121705841"/>
                    </a:ext>
                  </a:extLst>
                </a:gridCol>
              </a:tblGrid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Goal/work plan description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>
                          <a:solidFill>
                            <a:schemeClr val="bg1"/>
                          </a:solidFill>
                        </a:rPr>
                        <a:t>Activity during quarter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33729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Review and revise department communication plans by April 2024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Increase dedicated capacity to effectively implement communication plans by June 2024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defTabSz="722376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Prevention communications contract </a:t>
                      </a:r>
                      <a:r>
                        <a:rPr lang="en-US" sz="1800"/>
                        <a:t>drafted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Department communications </a:t>
                      </a:r>
                      <a:r>
                        <a:rPr lang="en-US" sz="1800"/>
                        <a:t>solicitation in progress </a:t>
                      </a:r>
                      <a:endParaRPr lang="en-US" sz="1800" dirty="0"/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33327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Develop facilities plan for department by April 2024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Regular communication with Mosaic Medical re: current lease and ongoing partnership with facilities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53343"/>
                  </a:ext>
                </a:extLst>
              </a:tr>
            </a:tbl>
          </a:graphicData>
        </a:graphic>
      </p:graphicFrame>
      <p:pic>
        <p:nvPicPr>
          <p:cNvPr id="3" name="Picture 2" descr="A logo of a health department&#10;&#10;Description automatically generated">
            <a:extLst>
              <a:ext uri="{FF2B5EF4-FFF2-40B4-BE49-F238E27FC236}">
                <a16:creationId xmlns:a16="http://schemas.microsoft.com/office/drawing/2014/main" id="{B7AFCE2B-21C4-D421-CB72-3FD99911D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6" name="Picture 5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EB5FF800-1471-5CDE-9457-3DA629C54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0CFA-96CC-ED23-FB9D-317BE8ED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92" y="5510253"/>
            <a:ext cx="8377058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Performance Measures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 FY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99B9-17D5-7473-9D35-3130E60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29" y="5363029"/>
            <a:ext cx="1494972" cy="149497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CCF83-4B5F-87F5-0750-697FA28F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621156"/>
              </p:ext>
            </p:extLst>
          </p:nvPr>
        </p:nvGraphicFramePr>
        <p:xfrm>
          <a:off x="957942" y="249997"/>
          <a:ext cx="10309607" cy="297388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92385">
                  <a:extLst>
                    <a:ext uri="{9D8B030D-6E8A-4147-A177-3AD203B41FA5}">
                      <a16:colId xmlns:a16="http://schemas.microsoft.com/office/drawing/2014/main" val="1923382009"/>
                    </a:ext>
                  </a:extLst>
                </a:gridCol>
                <a:gridCol w="1787733">
                  <a:extLst>
                    <a:ext uri="{9D8B030D-6E8A-4147-A177-3AD203B41FA5}">
                      <a16:colId xmlns:a16="http://schemas.microsoft.com/office/drawing/2014/main" val="2883087216"/>
                    </a:ext>
                  </a:extLst>
                </a:gridCol>
                <a:gridCol w="1772885">
                  <a:extLst>
                    <a:ext uri="{9D8B030D-6E8A-4147-A177-3AD203B41FA5}">
                      <a16:colId xmlns:a16="http://schemas.microsoft.com/office/drawing/2014/main" val="105490491"/>
                    </a:ext>
                  </a:extLst>
                </a:gridCol>
                <a:gridCol w="3356604">
                  <a:extLst>
                    <a:ext uri="{9D8B030D-6E8A-4147-A177-3AD203B41FA5}">
                      <a16:colId xmlns:a16="http://schemas.microsoft.com/office/drawing/2014/main" val="121705841"/>
                    </a:ext>
                  </a:extLst>
                </a:gridCol>
              </a:tblGrid>
              <a:tr h="6036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Veteran Services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17384"/>
                  </a:ext>
                </a:extLst>
              </a:tr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Performance measure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Actual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33729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On track to file 150 claims in 2024 by June 2024</a:t>
                      </a:r>
                      <a:endParaRPr lang="en-US" sz="18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Tracked in </a:t>
                      </a:r>
                      <a:r>
                        <a:rPr lang="en-US" sz="1800" cap="none" spc="0" dirty="0" err="1">
                          <a:solidFill>
                            <a:schemeClr val="tx1"/>
                          </a:solidFill>
                        </a:rPr>
                        <a:t>VetraSpec</a:t>
                      </a:r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Will begin monitoring in January 2024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33327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Conduct weekly outreach with partners and among the public.</a:t>
                      </a:r>
                      <a:endParaRPr lang="en-US" sz="18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Will begin January 2024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53343"/>
                  </a:ext>
                </a:extLst>
              </a:tr>
            </a:tbl>
          </a:graphicData>
        </a:graphic>
      </p:graphicFrame>
      <p:pic>
        <p:nvPicPr>
          <p:cNvPr id="6" name="Picture 5" descr="A logo of a health department&#10;&#10;Description automatically generated">
            <a:extLst>
              <a:ext uri="{FF2B5EF4-FFF2-40B4-BE49-F238E27FC236}">
                <a16:creationId xmlns:a16="http://schemas.microsoft.com/office/drawing/2014/main" id="{41C43D40-33DC-59CA-C6DB-244390B44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7" name="Picture 6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3BE621F7-347F-A871-1DC6-3CCEA8735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2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0CFA-96CC-ED23-FB9D-317BE8ED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92" y="5510253"/>
            <a:ext cx="8377058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Performance Measures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 FY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99B9-17D5-7473-9D35-3130E60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29" y="5363029"/>
            <a:ext cx="1494972" cy="149497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CCF83-4B5F-87F5-0750-697FA28F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622434"/>
              </p:ext>
            </p:extLst>
          </p:nvPr>
        </p:nvGraphicFramePr>
        <p:xfrm>
          <a:off x="957942" y="249997"/>
          <a:ext cx="10309607" cy="434548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92385">
                  <a:extLst>
                    <a:ext uri="{9D8B030D-6E8A-4147-A177-3AD203B41FA5}">
                      <a16:colId xmlns:a16="http://schemas.microsoft.com/office/drawing/2014/main" val="1923382009"/>
                    </a:ext>
                  </a:extLst>
                </a:gridCol>
                <a:gridCol w="1787733">
                  <a:extLst>
                    <a:ext uri="{9D8B030D-6E8A-4147-A177-3AD203B41FA5}">
                      <a16:colId xmlns:a16="http://schemas.microsoft.com/office/drawing/2014/main" val="2883087216"/>
                    </a:ext>
                  </a:extLst>
                </a:gridCol>
                <a:gridCol w="1772885">
                  <a:extLst>
                    <a:ext uri="{9D8B030D-6E8A-4147-A177-3AD203B41FA5}">
                      <a16:colId xmlns:a16="http://schemas.microsoft.com/office/drawing/2014/main" val="105490491"/>
                    </a:ext>
                  </a:extLst>
                </a:gridCol>
                <a:gridCol w="3356604">
                  <a:extLst>
                    <a:ext uri="{9D8B030D-6E8A-4147-A177-3AD203B41FA5}">
                      <a16:colId xmlns:a16="http://schemas.microsoft.com/office/drawing/2014/main" val="121705841"/>
                    </a:ext>
                  </a:extLst>
                </a:gridCol>
              </a:tblGrid>
              <a:tr h="6036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Communicable Disease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17384"/>
                  </a:ext>
                </a:extLst>
              </a:tr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Performance measure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Actual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33729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two-year olds who received recommended vaccines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78.6%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70% 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Vaccines For Children </a:t>
                      </a:r>
                    </a:p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Number of clinics that participate in the Assessment, Feedback, Incentives, and </a:t>
                      </a:r>
                      <a:r>
                        <a:rPr lang="en-US" sz="1800" cap="none" spc="0" dirty="0" err="1">
                          <a:solidFill>
                            <a:schemeClr val="tx1"/>
                          </a:solidFill>
                        </a:rPr>
                        <a:t>eXchange</a:t>
                      </a: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 (AFIX) program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33327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Gonorrhea incidence rate per 100,000 population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86 cases/100,000 for women 15-44 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85.5/100,000</a:t>
                      </a:r>
                    </a:p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gonorrhea cases that had at least one contact that received treatment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gonorrhea case reports with complete priority fields 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53343"/>
                  </a:ext>
                </a:extLst>
              </a:tr>
            </a:tbl>
          </a:graphicData>
        </a:graphic>
      </p:graphicFrame>
      <p:pic>
        <p:nvPicPr>
          <p:cNvPr id="6" name="Picture 5" descr="A logo of a health department&#10;&#10;Description automatically generated">
            <a:extLst>
              <a:ext uri="{FF2B5EF4-FFF2-40B4-BE49-F238E27FC236}">
                <a16:creationId xmlns:a16="http://schemas.microsoft.com/office/drawing/2014/main" id="{41C43D40-33DC-59CA-C6DB-244390B44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7" name="Picture 6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3BE621F7-347F-A871-1DC6-3CCEA8735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6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0CFA-96CC-ED23-FB9D-317BE8ED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92" y="5510253"/>
            <a:ext cx="8377058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Performance Measures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 FY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99B9-17D5-7473-9D35-3130E60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29" y="5363029"/>
            <a:ext cx="1494972" cy="149497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CCF83-4B5F-87F5-0750-697FA28F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93694"/>
              </p:ext>
            </p:extLst>
          </p:nvPr>
        </p:nvGraphicFramePr>
        <p:xfrm>
          <a:off x="957942" y="249997"/>
          <a:ext cx="10309607" cy="461980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92385">
                  <a:extLst>
                    <a:ext uri="{9D8B030D-6E8A-4147-A177-3AD203B41FA5}">
                      <a16:colId xmlns:a16="http://schemas.microsoft.com/office/drawing/2014/main" val="1923382009"/>
                    </a:ext>
                  </a:extLst>
                </a:gridCol>
                <a:gridCol w="1787733">
                  <a:extLst>
                    <a:ext uri="{9D8B030D-6E8A-4147-A177-3AD203B41FA5}">
                      <a16:colId xmlns:a16="http://schemas.microsoft.com/office/drawing/2014/main" val="2883087216"/>
                    </a:ext>
                  </a:extLst>
                </a:gridCol>
                <a:gridCol w="1772885">
                  <a:extLst>
                    <a:ext uri="{9D8B030D-6E8A-4147-A177-3AD203B41FA5}">
                      <a16:colId xmlns:a16="http://schemas.microsoft.com/office/drawing/2014/main" val="105490491"/>
                    </a:ext>
                  </a:extLst>
                </a:gridCol>
                <a:gridCol w="3356604">
                  <a:extLst>
                    <a:ext uri="{9D8B030D-6E8A-4147-A177-3AD203B41FA5}">
                      <a16:colId xmlns:a16="http://schemas.microsoft.com/office/drawing/2014/main" val="121705841"/>
                    </a:ext>
                  </a:extLst>
                </a:gridCol>
              </a:tblGrid>
              <a:tr h="6036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Environmental Health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17384"/>
                  </a:ext>
                </a:extLst>
              </a:tr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Performance measure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Actual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marL="92143" marR="65816" marT="131633" marB="1316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33729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commuters who walk, bike, or use public transportation to get to work 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Local public health authority participation in leadership or planning initiatives related to active transportation, parks and recreation, or land use 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33327"/>
                  </a:ext>
                </a:extLst>
              </a:tr>
              <a:tr h="54533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community water systems that meet health-based standards 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water systems surveys completed </a:t>
                      </a:r>
                    </a:p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water quality alert responses</a:t>
                      </a:r>
                    </a:p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Percent of priority non-compliers resolved </a:t>
                      </a:r>
                    </a:p>
                  </a:txBody>
                  <a:tcPr marL="92143" marR="65816" marT="65816" marB="1316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53343"/>
                  </a:ext>
                </a:extLst>
              </a:tr>
            </a:tbl>
          </a:graphicData>
        </a:graphic>
      </p:graphicFrame>
      <p:pic>
        <p:nvPicPr>
          <p:cNvPr id="6" name="Picture 5" descr="A logo of a health department&#10;&#10;Description automatically generated">
            <a:extLst>
              <a:ext uri="{FF2B5EF4-FFF2-40B4-BE49-F238E27FC236}">
                <a16:creationId xmlns:a16="http://schemas.microsoft.com/office/drawing/2014/main" id="{41C43D40-33DC-59CA-C6DB-244390B44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7" y="5673489"/>
            <a:ext cx="904567" cy="848752"/>
          </a:xfrm>
          <a:prstGeom prst="rect">
            <a:avLst/>
          </a:prstGeom>
        </p:spPr>
      </p:pic>
      <p:pic>
        <p:nvPicPr>
          <p:cNvPr id="7" name="Picture 6" descr="A eagle flying in the air with a flag&#10;&#10;Description automatically generated">
            <a:extLst>
              <a:ext uri="{FF2B5EF4-FFF2-40B4-BE49-F238E27FC236}">
                <a16:creationId xmlns:a16="http://schemas.microsoft.com/office/drawing/2014/main" id="{3BE621F7-347F-A871-1DC6-3CCEA8735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86" y="5505849"/>
            <a:ext cx="1453972" cy="11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4F4C504EEDB459C605A6B35FA36A2" ma:contentTypeVersion="6" ma:contentTypeDescription="Create a new document." ma:contentTypeScope="" ma:versionID="ba1b6f9f553e717c270d4079b621d28c">
  <xsd:schema xmlns:xsd="http://www.w3.org/2001/XMLSchema" xmlns:xs="http://www.w3.org/2001/XMLSchema" xmlns:p="http://schemas.microsoft.com/office/2006/metadata/properties" xmlns:ns2="b557908c-db8f-492c-85b3-8ac25d9f5500" xmlns:ns3="e14e99d7-bcb5-4c14-be58-b6d060e5a5a5" targetNamespace="http://schemas.microsoft.com/office/2006/metadata/properties" ma:root="true" ma:fieldsID="8e5a3ed03218abb7caf8cf38c83c9263" ns2:_="" ns3:_="">
    <xsd:import namespace="b557908c-db8f-492c-85b3-8ac25d9f5500"/>
    <xsd:import namespace="e14e99d7-bcb5-4c14-be58-b6d060e5a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7908c-db8f-492c-85b3-8ac25d9f5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e99d7-bcb5-4c14-be58-b6d060e5a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8EE608-CE40-4812-8900-E4248C82AD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81274A-AD4C-4AC6-BE0F-0387A89266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4047D4-516A-4AF5-B6B5-251CED49F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7908c-db8f-492c-85b3-8ac25d9f5500"/>
    <ds:schemaRef ds:uri="e14e99d7-bcb5-4c14-be58-b6d060e5a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1336</Words>
  <Application>Microsoft Office PowerPoint</Application>
  <PresentationFormat>Widescreen</PresentationFormat>
  <Paragraphs>221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Health &amp; Human Services</vt:lpstr>
      <vt:lpstr>Health &amp; Human Services Financial Summary amounts in thousands</vt:lpstr>
      <vt:lpstr>Health &amp; Human Services Financial Summary amounts in thousands</vt:lpstr>
      <vt:lpstr>Health &amp; Human Services Staffing Summary</vt:lpstr>
      <vt:lpstr>Department Activities Q1 FY 2024</vt:lpstr>
      <vt:lpstr>Department Activities - continued Q1 FY 2024</vt:lpstr>
      <vt:lpstr>Department Performance Measures Q1 FY 2024</vt:lpstr>
      <vt:lpstr>Department Performance Measures Q1 FY 2024</vt:lpstr>
      <vt:lpstr>Department Performance Measures Q1 FY 2024</vt:lpstr>
      <vt:lpstr>Department Performance Measures Q1 FY 2024</vt:lpstr>
      <vt:lpstr>Department Performance Measures Q1 FY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(enter department)</dc:title>
  <dc:creator>Andy Parks</dc:creator>
  <cp:lastModifiedBy>Andy Parks</cp:lastModifiedBy>
  <cp:revision>79</cp:revision>
  <dcterms:created xsi:type="dcterms:W3CDTF">2023-11-18T14:14:15Z</dcterms:created>
  <dcterms:modified xsi:type="dcterms:W3CDTF">2024-02-26T18:33:34Z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0x0101002374F4C504EEDB459C605A6B35FA36A2</vt:lpwstr>
  </property>
</Properties>
</file>