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sldIdLst>
    <p:sldId id="257" r:id="rId5"/>
    <p:sldId id="262" r:id="rId6"/>
    <p:sldId id="260" r:id="rId7"/>
    <p:sldId id="259" r:id="rId8"/>
    <p:sldId id="261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DECCD0-6A78-A49B-A2C3-B63FB7B61C6B}" v="233" dt="2024-02-27T16:46:05.883"/>
    <p1510:client id="{82E19229-B3EC-76BE-7DED-A44517141145}" v="80" dt="2024-02-26T19:05:33.015"/>
    <p1510:client id="{8FAB2924-A644-DDEE-3D1C-409EE69D71B9}" v="3588" dt="2024-02-26T18:54:31.7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en Chellis" userId="S::stephen.chellis@crookcountyor.gov::cea977ab-1082-4a8d-87c3-03f6d389a9b7" providerId="AD" clId="Web-{8FAB2924-A644-DDEE-3D1C-409EE69D71B9}"/>
    <pc:docChg chg="addSld delSld modSld sldOrd">
      <pc:chgData name="Stephen Chellis" userId="S::stephen.chellis@crookcountyor.gov::cea977ab-1082-4a8d-87c3-03f6d389a9b7" providerId="AD" clId="Web-{8FAB2924-A644-DDEE-3D1C-409EE69D71B9}" dt="2024-02-26T18:54:16.799" v="3371"/>
      <pc:docMkLst>
        <pc:docMk/>
      </pc:docMkLst>
      <pc:sldChg chg="modSp">
        <pc:chgData name="Stephen Chellis" userId="S::stephen.chellis@crookcountyor.gov::cea977ab-1082-4a8d-87c3-03f6d389a9b7" providerId="AD" clId="Web-{8FAB2924-A644-DDEE-3D1C-409EE69D71B9}" dt="2024-02-26T18:53:26.313" v="3331" actId="20577"/>
        <pc:sldMkLst>
          <pc:docMk/>
          <pc:sldMk cId="3036549350" sldId="257"/>
        </pc:sldMkLst>
        <pc:spChg chg="mod">
          <ac:chgData name="Stephen Chellis" userId="S::stephen.chellis@crookcountyor.gov::cea977ab-1082-4a8d-87c3-03f6d389a9b7" providerId="AD" clId="Web-{8FAB2924-A644-DDEE-3D1C-409EE69D71B9}" dt="2024-02-26T18:53:26.313" v="3331" actId="20577"/>
          <ac:spMkLst>
            <pc:docMk/>
            <pc:sldMk cId="3036549350" sldId="257"/>
            <ac:spMk id="3" creationId="{E86C005F-2C85-3BF3-7021-79BBCE5394FC}"/>
          </ac:spMkLst>
        </pc:spChg>
      </pc:sldChg>
      <pc:sldChg chg="modSp">
        <pc:chgData name="Stephen Chellis" userId="S::stephen.chellis@crookcountyor.gov::cea977ab-1082-4a8d-87c3-03f6d389a9b7" providerId="AD" clId="Web-{8FAB2924-A644-DDEE-3D1C-409EE69D71B9}" dt="2024-02-26T18:54:16.799" v="3371"/>
        <pc:sldMkLst>
          <pc:docMk/>
          <pc:sldMk cId="3340190378" sldId="259"/>
        </pc:sldMkLst>
        <pc:graphicFrameChg chg="mod modGraphic">
          <ac:chgData name="Stephen Chellis" userId="S::stephen.chellis@crookcountyor.gov::cea977ab-1082-4a8d-87c3-03f6d389a9b7" providerId="AD" clId="Web-{8FAB2924-A644-DDEE-3D1C-409EE69D71B9}" dt="2024-02-26T18:54:16.799" v="3371"/>
          <ac:graphicFrameMkLst>
            <pc:docMk/>
            <pc:sldMk cId="3340190378" sldId="259"/>
            <ac:graphicFrameMk id="4" creationId="{AFCCCF83-4B5F-87F5-0750-697FA28FEDEB}"/>
          </ac:graphicFrameMkLst>
        </pc:graphicFrameChg>
      </pc:sldChg>
      <pc:sldChg chg="modSp">
        <pc:chgData name="Stephen Chellis" userId="S::stephen.chellis@crookcountyor.gov::cea977ab-1082-4a8d-87c3-03f6d389a9b7" providerId="AD" clId="Web-{8FAB2924-A644-DDEE-3D1C-409EE69D71B9}" dt="2024-02-26T18:16:14.978" v="157" actId="20577"/>
        <pc:sldMkLst>
          <pc:docMk/>
          <pc:sldMk cId="890161737" sldId="260"/>
        </pc:sldMkLst>
        <pc:spChg chg="mod">
          <ac:chgData name="Stephen Chellis" userId="S::stephen.chellis@crookcountyor.gov::cea977ab-1082-4a8d-87c3-03f6d389a9b7" providerId="AD" clId="Web-{8FAB2924-A644-DDEE-3D1C-409EE69D71B9}" dt="2024-02-26T18:16:14.978" v="157" actId="20577"/>
          <ac:spMkLst>
            <pc:docMk/>
            <pc:sldMk cId="890161737" sldId="260"/>
            <ac:spMk id="12" creationId="{36EC7822-D15B-CD35-5947-1B43D02B19E6}"/>
          </ac:spMkLst>
        </pc:spChg>
      </pc:sldChg>
      <pc:sldChg chg="modSp">
        <pc:chgData name="Stephen Chellis" userId="S::stephen.chellis@crookcountyor.gov::cea977ab-1082-4a8d-87c3-03f6d389a9b7" providerId="AD" clId="Web-{8FAB2924-A644-DDEE-3D1C-409EE69D71B9}" dt="2024-02-26T18:42:20.677" v="2714"/>
        <pc:sldMkLst>
          <pc:docMk/>
          <pc:sldMk cId="3150748941" sldId="261"/>
        </pc:sldMkLst>
        <pc:graphicFrameChg chg="mod modGraphic">
          <ac:chgData name="Stephen Chellis" userId="S::stephen.chellis@crookcountyor.gov::cea977ab-1082-4a8d-87c3-03f6d389a9b7" providerId="AD" clId="Web-{8FAB2924-A644-DDEE-3D1C-409EE69D71B9}" dt="2024-02-26T18:42:20.677" v="2714"/>
          <ac:graphicFrameMkLst>
            <pc:docMk/>
            <pc:sldMk cId="3150748941" sldId="261"/>
            <ac:graphicFrameMk id="7" creationId="{AD13C496-B160-C1A8-075D-4DEC603163FF}"/>
          </ac:graphicFrameMkLst>
        </pc:graphicFrameChg>
      </pc:sldChg>
      <pc:sldChg chg="modSp">
        <pc:chgData name="Stephen Chellis" userId="S::stephen.chellis@crookcountyor.gov::cea977ab-1082-4a8d-87c3-03f6d389a9b7" providerId="AD" clId="Web-{8FAB2924-A644-DDEE-3D1C-409EE69D71B9}" dt="2024-02-26T18:40:47.019" v="2646" actId="20577"/>
        <pc:sldMkLst>
          <pc:docMk/>
          <pc:sldMk cId="1235064747" sldId="262"/>
        </pc:sldMkLst>
        <pc:spChg chg="mod">
          <ac:chgData name="Stephen Chellis" userId="S::stephen.chellis@crookcountyor.gov::cea977ab-1082-4a8d-87c3-03f6d389a9b7" providerId="AD" clId="Web-{8FAB2924-A644-DDEE-3D1C-409EE69D71B9}" dt="2024-02-26T18:40:47.019" v="2646" actId="20577"/>
          <ac:spMkLst>
            <pc:docMk/>
            <pc:sldMk cId="1235064747" sldId="262"/>
            <ac:spMk id="6" creationId="{6C44B870-A9C0-3BC0-CCCF-93456BCF9B54}"/>
          </ac:spMkLst>
        </pc:spChg>
      </pc:sldChg>
      <pc:sldChg chg="modSp">
        <pc:chgData name="Stephen Chellis" userId="S::stephen.chellis@crookcountyor.gov::cea977ab-1082-4a8d-87c3-03f6d389a9b7" providerId="AD" clId="Web-{8FAB2924-A644-DDEE-3D1C-409EE69D71B9}" dt="2024-02-26T18:43:38.428" v="2800"/>
        <pc:sldMkLst>
          <pc:docMk/>
          <pc:sldMk cId="1254468736" sldId="263"/>
        </pc:sldMkLst>
        <pc:graphicFrameChg chg="mod modGraphic">
          <ac:chgData name="Stephen Chellis" userId="S::stephen.chellis@crookcountyor.gov::cea977ab-1082-4a8d-87c3-03f6d389a9b7" providerId="AD" clId="Web-{8FAB2924-A644-DDEE-3D1C-409EE69D71B9}" dt="2024-02-26T18:43:38.428" v="2800"/>
          <ac:graphicFrameMkLst>
            <pc:docMk/>
            <pc:sldMk cId="1254468736" sldId="263"/>
            <ac:graphicFrameMk id="4" creationId="{AFCCCF83-4B5F-87F5-0750-697FA28FEDEB}"/>
          </ac:graphicFrameMkLst>
        </pc:graphicFrameChg>
      </pc:sldChg>
      <pc:sldChg chg="modSp add ord replId">
        <pc:chgData name="Stephen Chellis" userId="S::stephen.chellis@crookcountyor.gov::cea977ab-1082-4a8d-87c3-03f6d389a9b7" providerId="AD" clId="Web-{8FAB2924-A644-DDEE-3D1C-409EE69D71B9}" dt="2024-02-26T18:52:34.422" v="3289"/>
        <pc:sldMkLst>
          <pc:docMk/>
          <pc:sldMk cId="2939291847" sldId="264"/>
        </pc:sldMkLst>
        <pc:spChg chg="mod">
          <ac:chgData name="Stephen Chellis" userId="S::stephen.chellis@crookcountyor.gov::cea977ab-1082-4a8d-87c3-03f6d389a9b7" providerId="AD" clId="Web-{8FAB2924-A644-DDEE-3D1C-409EE69D71B9}" dt="2024-02-26T18:52:00.765" v="3215" actId="20577"/>
          <ac:spMkLst>
            <pc:docMk/>
            <pc:sldMk cId="2939291847" sldId="264"/>
            <ac:spMk id="2" creationId="{9F870CFA-96CC-ED23-FB9D-317BE8ED6A7E}"/>
          </ac:spMkLst>
        </pc:spChg>
        <pc:graphicFrameChg chg="mod modGraphic">
          <ac:chgData name="Stephen Chellis" userId="S::stephen.chellis@crookcountyor.gov::cea977ab-1082-4a8d-87c3-03f6d389a9b7" providerId="AD" clId="Web-{8FAB2924-A644-DDEE-3D1C-409EE69D71B9}" dt="2024-02-26T18:52:34.422" v="3289"/>
          <ac:graphicFrameMkLst>
            <pc:docMk/>
            <pc:sldMk cId="2939291847" sldId="264"/>
            <ac:graphicFrameMk id="4" creationId="{AFCCCF83-4B5F-87F5-0750-697FA28FEDEB}"/>
          </ac:graphicFrameMkLst>
        </pc:graphicFrameChg>
      </pc:sldChg>
      <pc:sldChg chg="add del replId">
        <pc:chgData name="Stephen Chellis" userId="S::stephen.chellis@crookcountyor.gov::cea977ab-1082-4a8d-87c3-03f6d389a9b7" providerId="AD" clId="Web-{8FAB2924-A644-DDEE-3D1C-409EE69D71B9}" dt="2024-02-26T18:19:02.480" v="469"/>
        <pc:sldMkLst>
          <pc:docMk/>
          <pc:sldMk cId="3793276514" sldId="264"/>
        </pc:sldMkLst>
      </pc:sldChg>
    </pc:docChg>
  </pc:docChgLst>
  <pc:docChgLst>
    <pc:chgData name="Stephen Chellis" userId="S::stephen.chellis@crookcountyor.gov::cea977ab-1082-4a8d-87c3-03f6d389a9b7" providerId="AD" clId="Web-{82E19229-B3EC-76BE-7DED-A44517141145}"/>
    <pc:docChg chg="modSld">
      <pc:chgData name="Stephen Chellis" userId="S::stephen.chellis@crookcountyor.gov::cea977ab-1082-4a8d-87c3-03f6d389a9b7" providerId="AD" clId="Web-{82E19229-B3EC-76BE-7DED-A44517141145}" dt="2024-02-26T19:05:33.015" v="79"/>
      <pc:docMkLst>
        <pc:docMk/>
      </pc:docMkLst>
      <pc:sldChg chg="modSp">
        <pc:chgData name="Stephen Chellis" userId="S::stephen.chellis@crookcountyor.gov::cea977ab-1082-4a8d-87c3-03f6d389a9b7" providerId="AD" clId="Web-{82E19229-B3EC-76BE-7DED-A44517141145}" dt="2024-02-26T19:05:33.015" v="79"/>
        <pc:sldMkLst>
          <pc:docMk/>
          <pc:sldMk cId="2939291847" sldId="264"/>
        </pc:sldMkLst>
        <pc:graphicFrameChg chg="mod modGraphic">
          <ac:chgData name="Stephen Chellis" userId="S::stephen.chellis@crookcountyor.gov::cea977ab-1082-4a8d-87c3-03f6d389a9b7" providerId="AD" clId="Web-{82E19229-B3EC-76BE-7DED-A44517141145}" dt="2024-02-26T19:05:33.015" v="79"/>
          <ac:graphicFrameMkLst>
            <pc:docMk/>
            <pc:sldMk cId="2939291847" sldId="264"/>
            <ac:graphicFrameMk id="4" creationId="{AFCCCF83-4B5F-87F5-0750-697FA28FEDEB}"/>
          </ac:graphicFrameMkLst>
        </pc:graphicFrameChg>
      </pc:sldChg>
    </pc:docChg>
  </pc:docChgLst>
  <pc:docChgLst>
    <pc:chgData name="Christina Haron" userId="S::christina.haron@co.crook.or.us::ca0bbf6a-46f8-4d49-9c1b-940295d29b19" providerId="AD" clId="Web-{5CABCE88-90E2-71D9-FBB5-0D33FBECBA41}"/>
    <pc:docChg chg="modSld">
      <pc:chgData name="Christina Haron" userId="S::christina.haron@co.crook.or.us::ca0bbf6a-46f8-4d49-9c1b-940295d29b19" providerId="AD" clId="Web-{5CABCE88-90E2-71D9-FBB5-0D33FBECBA41}" dt="2024-02-23T22:25:59.922" v="161"/>
      <pc:docMkLst>
        <pc:docMk/>
      </pc:docMkLst>
      <pc:sldChg chg="modSp">
        <pc:chgData name="Christina Haron" userId="S::christina.haron@co.crook.or.us::ca0bbf6a-46f8-4d49-9c1b-940295d29b19" providerId="AD" clId="Web-{5CABCE88-90E2-71D9-FBB5-0D33FBECBA41}" dt="2024-02-23T22:25:59.922" v="161"/>
        <pc:sldMkLst>
          <pc:docMk/>
          <pc:sldMk cId="1235064747" sldId="262"/>
        </pc:sldMkLst>
        <pc:spChg chg="mod">
          <ac:chgData name="Christina Haron" userId="S::christina.haron@co.crook.or.us::ca0bbf6a-46f8-4d49-9c1b-940295d29b19" providerId="AD" clId="Web-{5CABCE88-90E2-71D9-FBB5-0D33FBECBA41}" dt="2024-02-23T22:16:25.587" v="131" actId="20577"/>
          <ac:spMkLst>
            <pc:docMk/>
            <pc:sldMk cId="1235064747" sldId="262"/>
            <ac:spMk id="2" creationId="{35FD6681-C921-EBE0-407A-974D36C331F1}"/>
          </ac:spMkLst>
        </pc:spChg>
        <pc:spChg chg="mod">
          <ac:chgData name="Christina Haron" userId="S::christina.haron@co.crook.or.us::ca0bbf6a-46f8-4d49-9c1b-940295d29b19" providerId="AD" clId="Web-{5CABCE88-90E2-71D9-FBB5-0D33FBECBA41}" dt="2024-02-23T22:15:03.915" v="115" actId="20577"/>
          <ac:spMkLst>
            <pc:docMk/>
            <pc:sldMk cId="1235064747" sldId="262"/>
            <ac:spMk id="6" creationId="{6C44B870-A9C0-3BC0-CCCF-93456BCF9B54}"/>
          </ac:spMkLst>
        </pc:spChg>
        <pc:graphicFrameChg chg="mod modGraphic">
          <ac:chgData name="Christina Haron" userId="S::christina.haron@co.crook.or.us::ca0bbf6a-46f8-4d49-9c1b-940295d29b19" providerId="AD" clId="Web-{5CABCE88-90E2-71D9-FBB5-0D33FBECBA41}" dt="2024-02-23T22:25:59.922" v="161"/>
          <ac:graphicFrameMkLst>
            <pc:docMk/>
            <pc:sldMk cId="1235064747" sldId="262"/>
            <ac:graphicFrameMk id="5" creationId="{A30FF624-3DE5-A610-1E97-C574345F8296}"/>
          </ac:graphicFrameMkLst>
        </pc:graphicFrameChg>
      </pc:sldChg>
    </pc:docChg>
  </pc:docChgLst>
  <pc:docChgLst>
    <pc:chgData name="Stephen Chellis" userId="S::stephen.chellis@crookcountyor.gov::cea977ab-1082-4a8d-87c3-03f6d389a9b7" providerId="AD" clId="Web-{30DECCD0-6A78-A49B-A2C3-B63FB7B61C6B}"/>
    <pc:docChg chg="modSld">
      <pc:chgData name="Stephen Chellis" userId="S::stephen.chellis@crookcountyor.gov::cea977ab-1082-4a8d-87c3-03f6d389a9b7" providerId="AD" clId="Web-{30DECCD0-6A78-A49B-A2C3-B63FB7B61C6B}" dt="2024-02-27T16:45:45.071" v="223"/>
      <pc:docMkLst>
        <pc:docMk/>
      </pc:docMkLst>
      <pc:sldChg chg="modSp">
        <pc:chgData name="Stephen Chellis" userId="S::stephen.chellis@crookcountyor.gov::cea977ab-1082-4a8d-87c3-03f6d389a9b7" providerId="AD" clId="Web-{30DECCD0-6A78-A49B-A2C3-B63FB7B61C6B}" dt="2024-02-27T16:42:46.320" v="155"/>
        <pc:sldMkLst>
          <pc:docMk/>
          <pc:sldMk cId="3340190378" sldId="259"/>
        </pc:sldMkLst>
        <pc:graphicFrameChg chg="mod modGraphic">
          <ac:chgData name="Stephen Chellis" userId="S::stephen.chellis@crookcountyor.gov::cea977ab-1082-4a8d-87c3-03f6d389a9b7" providerId="AD" clId="Web-{30DECCD0-6A78-A49B-A2C3-B63FB7B61C6B}" dt="2024-02-27T16:42:46.320" v="155"/>
          <ac:graphicFrameMkLst>
            <pc:docMk/>
            <pc:sldMk cId="3340190378" sldId="259"/>
            <ac:graphicFrameMk id="4" creationId="{AFCCCF83-4B5F-87F5-0750-697FA28FEDEB}"/>
          </ac:graphicFrameMkLst>
        </pc:graphicFrameChg>
      </pc:sldChg>
      <pc:sldChg chg="modSp">
        <pc:chgData name="Stephen Chellis" userId="S::stephen.chellis@crookcountyor.gov::cea977ab-1082-4a8d-87c3-03f6d389a9b7" providerId="AD" clId="Web-{30DECCD0-6A78-A49B-A2C3-B63FB7B61C6B}" dt="2024-02-27T16:45:45.071" v="223"/>
        <pc:sldMkLst>
          <pc:docMk/>
          <pc:sldMk cId="2939291847" sldId="264"/>
        </pc:sldMkLst>
        <pc:graphicFrameChg chg="mod modGraphic">
          <ac:chgData name="Stephen Chellis" userId="S::stephen.chellis@crookcountyor.gov::cea977ab-1082-4a8d-87c3-03f6d389a9b7" providerId="AD" clId="Web-{30DECCD0-6A78-A49B-A2C3-B63FB7B61C6B}" dt="2024-02-27T16:45:45.071" v="223"/>
          <ac:graphicFrameMkLst>
            <pc:docMk/>
            <pc:sldMk cId="2939291847" sldId="264"/>
            <ac:graphicFrameMk id="4" creationId="{AFCCCF83-4B5F-87F5-0750-697FA28FEDEB}"/>
          </ac:graphicFrameMkLst>
        </pc:graphicFrameChg>
      </pc:sldChg>
    </pc:docChg>
  </pc:docChgLst>
  <pc:docChgLst>
    <pc:chgData name="Stephen Chellis" userId="S::stephen.chellis@crookcountyor.gov::cea977ab-1082-4a8d-87c3-03f6d389a9b7" providerId="AD" clId="Web-{B38FB071-CEE4-A3E1-CAF5-7E77250B9739}"/>
    <pc:docChg chg="modSld">
      <pc:chgData name="Stephen Chellis" userId="S::stephen.chellis@crookcountyor.gov::cea977ab-1082-4a8d-87c3-03f6d389a9b7" providerId="AD" clId="Web-{B38FB071-CEE4-A3E1-CAF5-7E77250B9739}" dt="2024-02-24T00:42:54.578" v="126"/>
      <pc:docMkLst>
        <pc:docMk/>
      </pc:docMkLst>
      <pc:sldChg chg="modSp">
        <pc:chgData name="Stephen Chellis" userId="S::stephen.chellis@crookcountyor.gov::cea977ab-1082-4a8d-87c3-03f6d389a9b7" providerId="AD" clId="Web-{B38FB071-CEE4-A3E1-CAF5-7E77250B9739}" dt="2024-02-24T00:42:54.578" v="126"/>
        <pc:sldMkLst>
          <pc:docMk/>
          <pc:sldMk cId="3340190378" sldId="259"/>
        </pc:sldMkLst>
        <pc:graphicFrameChg chg="mod modGraphic">
          <ac:chgData name="Stephen Chellis" userId="S::stephen.chellis@crookcountyor.gov::cea977ab-1082-4a8d-87c3-03f6d389a9b7" providerId="AD" clId="Web-{B38FB071-CEE4-A3E1-CAF5-7E77250B9739}" dt="2024-02-24T00:42:54.578" v="126"/>
          <ac:graphicFrameMkLst>
            <pc:docMk/>
            <pc:sldMk cId="3340190378" sldId="259"/>
            <ac:graphicFrameMk id="4" creationId="{AFCCCF83-4B5F-87F5-0750-697FA28FEDEB}"/>
          </ac:graphicFrameMkLst>
        </pc:graphicFrameChg>
      </pc:sldChg>
      <pc:sldChg chg="modSp">
        <pc:chgData name="Stephen Chellis" userId="S::stephen.chellis@crookcountyor.gov::cea977ab-1082-4a8d-87c3-03f6d389a9b7" providerId="AD" clId="Web-{B38FB071-CEE4-A3E1-CAF5-7E77250B9739}" dt="2024-02-24T00:40:10.795" v="51" actId="20577"/>
        <pc:sldMkLst>
          <pc:docMk/>
          <pc:sldMk cId="1235064747" sldId="262"/>
        </pc:sldMkLst>
        <pc:spChg chg="mod">
          <ac:chgData name="Stephen Chellis" userId="S::stephen.chellis@crookcountyor.gov::cea977ab-1082-4a8d-87c3-03f6d389a9b7" providerId="AD" clId="Web-{B38FB071-CEE4-A3E1-CAF5-7E77250B9739}" dt="2024-02-24T00:40:10.795" v="51" actId="20577"/>
          <ac:spMkLst>
            <pc:docMk/>
            <pc:sldMk cId="1235064747" sldId="262"/>
            <ac:spMk id="6" creationId="{6C44B870-A9C0-3BC0-CCCF-93456BCF9B54}"/>
          </ac:spMkLst>
        </pc:spChg>
      </pc:sldChg>
      <pc:sldChg chg="modSp">
        <pc:chgData name="Stephen Chellis" userId="S::stephen.chellis@crookcountyor.gov::cea977ab-1082-4a8d-87c3-03f6d389a9b7" providerId="AD" clId="Web-{B38FB071-CEE4-A3E1-CAF5-7E77250B9739}" dt="2024-02-24T00:41:10.905" v="56"/>
        <pc:sldMkLst>
          <pc:docMk/>
          <pc:sldMk cId="1254468736" sldId="263"/>
        </pc:sldMkLst>
        <pc:graphicFrameChg chg="mod modGraphic">
          <ac:chgData name="Stephen Chellis" userId="S::stephen.chellis@crookcountyor.gov::cea977ab-1082-4a8d-87c3-03f6d389a9b7" providerId="AD" clId="Web-{B38FB071-CEE4-A3E1-CAF5-7E77250B9739}" dt="2024-02-24T00:41:10.905" v="56"/>
          <ac:graphicFrameMkLst>
            <pc:docMk/>
            <pc:sldMk cId="1254468736" sldId="263"/>
            <ac:graphicFrameMk id="4" creationId="{AFCCCF83-4B5F-87F5-0750-697FA28FEDEB}"/>
          </ac:graphicFrameMkLst>
        </pc:graphicFrameChg>
      </pc:sldChg>
    </pc:docChg>
  </pc:docChgLst>
  <pc:docChgLst>
    <pc:chgData name="Stephen Chellis" userId="S::stephen.chellis@crookcountyor.gov::cea977ab-1082-4a8d-87c3-03f6d389a9b7" providerId="AD" clId="Web-{9A0BC961-0E70-5F86-C81F-1E874CA3242F}"/>
    <pc:docChg chg="modSld">
      <pc:chgData name="Stephen Chellis" userId="S::stephen.chellis@crookcountyor.gov::cea977ab-1082-4a8d-87c3-03f6d389a9b7" providerId="AD" clId="Web-{9A0BC961-0E70-5F86-C81F-1E874CA3242F}" dt="2024-02-22T17:10:56.741" v="397" actId="20577"/>
      <pc:docMkLst>
        <pc:docMk/>
      </pc:docMkLst>
      <pc:sldChg chg="modSp">
        <pc:chgData name="Stephen Chellis" userId="S::stephen.chellis@crookcountyor.gov::cea977ab-1082-4a8d-87c3-03f6d389a9b7" providerId="AD" clId="Web-{9A0BC961-0E70-5F86-C81F-1E874CA3242F}" dt="2024-02-22T17:10:56.741" v="397" actId="20577"/>
        <pc:sldMkLst>
          <pc:docMk/>
          <pc:sldMk cId="3036549350" sldId="257"/>
        </pc:sldMkLst>
        <pc:spChg chg="mod">
          <ac:chgData name="Stephen Chellis" userId="S::stephen.chellis@crookcountyor.gov::cea977ab-1082-4a8d-87c3-03f6d389a9b7" providerId="AD" clId="Web-{9A0BC961-0E70-5F86-C81F-1E874CA3242F}" dt="2024-02-22T17:10:56.741" v="397" actId="20577"/>
          <ac:spMkLst>
            <pc:docMk/>
            <pc:sldMk cId="3036549350" sldId="257"/>
            <ac:spMk id="3" creationId="{E86C005F-2C85-3BF3-7021-79BBCE5394FC}"/>
          </ac:spMkLst>
        </pc:spChg>
      </pc:sldChg>
      <pc:sldChg chg="modSp">
        <pc:chgData name="Stephen Chellis" userId="S::stephen.chellis@crookcountyor.gov::cea977ab-1082-4a8d-87c3-03f6d389a9b7" providerId="AD" clId="Web-{9A0BC961-0E70-5F86-C81F-1E874CA3242F}" dt="2024-02-22T17:06:02.285" v="388"/>
        <pc:sldMkLst>
          <pc:docMk/>
          <pc:sldMk cId="3340190378" sldId="259"/>
        </pc:sldMkLst>
        <pc:graphicFrameChg chg="mod modGraphic">
          <ac:chgData name="Stephen Chellis" userId="S::stephen.chellis@crookcountyor.gov::cea977ab-1082-4a8d-87c3-03f6d389a9b7" providerId="AD" clId="Web-{9A0BC961-0E70-5F86-C81F-1E874CA3242F}" dt="2024-02-22T17:06:02.285" v="388"/>
          <ac:graphicFrameMkLst>
            <pc:docMk/>
            <pc:sldMk cId="3340190378" sldId="259"/>
            <ac:graphicFrameMk id="4" creationId="{AFCCCF83-4B5F-87F5-0750-697FA28FEDEB}"/>
          </ac:graphicFrameMkLst>
        </pc:graphicFrameChg>
      </pc:sldChg>
      <pc:sldChg chg="modSp">
        <pc:chgData name="Stephen Chellis" userId="S::stephen.chellis@crookcountyor.gov::cea977ab-1082-4a8d-87c3-03f6d389a9b7" providerId="AD" clId="Web-{9A0BC961-0E70-5F86-C81F-1E874CA3242F}" dt="2024-02-22T17:01:08.704" v="88" actId="20577"/>
        <pc:sldMkLst>
          <pc:docMk/>
          <pc:sldMk cId="890161737" sldId="260"/>
        </pc:sldMkLst>
        <pc:spChg chg="mod">
          <ac:chgData name="Stephen Chellis" userId="S::stephen.chellis@crookcountyor.gov::cea977ab-1082-4a8d-87c3-03f6d389a9b7" providerId="AD" clId="Web-{9A0BC961-0E70-5F86-C81F-1E874CA3242F}" dt="2024-02-22T17:01:08.704" v="88" actId="20577"/>
          <ac:spMkLst>
            <pc:docMk/>
            <pc:sldMk cId="890161737" sldId="260"/>
            <ac:spMk id="12" creationId="{36EC7822-D15B-CD35-5947-1B43D02B19E6}"/>
          </ac:spMkLst>
        </pc:spChg>
      </pc:sldChg>
    </pc:docChg>
  </pc:docChgLst>
  <pc:docChgLst>
    <pc:chgData name="Stephen Chellis" userId="S::stephen.chellis@crookcountyor.gov::cea977ab-1082-4a8d-87c3-03f6d389a9b7" providerId="AD" clId="Web-{FC5A8EFC-1BDD-481A-7A65-40E72961A51C}"/>
    <pc:docChg chg="modSld">
      <pc:chgData name="Stephen Chellis" userId="S::stephen.chellis@crookcountyor.gov::cea977ab-1082-4a8d-87c3-03f6d389a9b7" providerId="AD" clId="Web-{FC5A8EFC-1BDD-481A-7A65-40E72961A51C}" dt="2024-02-22T20:29:58.700" v="1681"/>
      <pc:docMkLst>
        <pc:docMk/>
      </pc:docMkLst>
      <pc:sldChg chg="modSp">
        <pc:chgData name="Stephen Chellis" userId="S::stephen.chellis@crookcountyor.gov::cea977ab-1082-4a8d-87c3-03f6d389a9b7" providerId="AD" clId="Web-{FC5A8EFC-1BDD-481A-7A65-40E72961A51C}" dt="2024-02-22T19:24:22.945" v="722" actId="20577"/>
        <pc:sldMkLst>
          <pc:docMk/>
          <pc:sldMk cId="3036549350" sldId="257"/>
        </pc:sldMkLst>
        <pc:spChg chg="mod">
          <ac:chgData name="Stephen Chellis" userId="S::stephen.chellis@crookcountyor.gov::cea977ab-1082-4a8d-87c3-03f6d389a9b7" providerId="AD" clId="Web-{FC5A8EFC-1BDD-481A-7A65-40E72961A51C}" dt="2024-02-22T19:24:22.945" v="722" actId="20577"/>
          <ac:spMkLst>
            <pc:docMk/>
            <pc:sldMk cId="3036549350" sldId="257"/>
            <ac:spMk id="3" creationId="{E86C005F-2C85-3BF3-7021-79BBCE5394FC}"/>
          </ac:spMkLst>
        </pc:spChg>
      </pc:sldChg>
      <pc:sldChg chg="modSp">
        <pc:chgData name="Stephen Chellis" userId="S::stephen.chellis@crookcountyor.gov::cea977ab-1082-4a8d-87c3-03f6d389a9b7" providerId="AD" clId="Web-{FC5A8EFC-1BDD-481A-7A65-40E72961A51C}" dt="2024-02-22T19:39:55.629" v="1620" actId="20577"/>
        <pc:sldMkLst>
          <pc:docMk/>
          <pc:sldMk cId="3340190378" sldId="259"/>
        </pc:sldMkLst>
        <pc:spChg chg="mod">
          <ac:chgData name="Stephen Chellis" userId="S::stephen.chellis@crookcountyor.gov::cea977ab-1082-4a8d-87c3-03f6d389a9b7" providerId="AD" clId="Web-{FC5A8EFC-1BDD-481A-7A65-40E72961A51C}" dt="2024-02-22T19:39:55.629" v="1620" actId="20577"/>
          <ac:spMkLst>
            <pc:docMk/>
            <pc:sldMk cId="3340190378" sldId="259"/>
            <ac:spMk id="2" creationId="{9F870CFA-96CC-ED23-FB9D-317BE8ED6A7E}"/>
          </ac:spMkLst>
        </pc:spChg>
        <pc:graphicFrameChg chg="mod modGraphic">
          <ac:chgData name="Stephen Chellis" userId="S::stephen.chellis@crookcountyor.gov::cea977ab-1082-4a8d-87c3-03f6d389a9b7" providerId="AD" clId="Web-{FC5A8EFC-1BDD-481A-7A65-40E72961A51C}" dt="2024-02-22T19:24:49.414" v="723" actId="1076"/>
          <ac:graphicFrameMkLst>
            <pc:docMk/>
            <pc:sldMk cId="3340190378" sldId="259"/>
            <ac:graphicFrameMk id="4" creationId="{AFCCCF83-4B5F-87F5-0750-697FA28FEDEB}"/>
          </ac:graphicFrameMkLst>
        </pc:graphicFrameChg>
      </pc:sldChg>
      <pc:sldChg chg="modSp">
        <pc:chgData name="Stephen Chellis" userId="S::stephen.chellis@crookcountyor.gov::cea977ab-1082-4a8d-87c3-03f6d389a9b7" providerId="AD" clId="Web-{FC5A8EFC-1BDD-481A-7A65-40E72961A51C}" dt="2024-02-22T19:40:00.489" v="1622" actId="20577"/>
        <pc:sldMkLst>
          <pc:docMk/>
          <pc:sldMk cId="3150748941" sldId="261"/>
        </pc:sldMkLst>
        <pc:spChg chg="mod">
          <ac:chgData name="Stephen Chellis" userId="S::stephen.chellis@crookcountyor.gov::cea977ab-1082-4a8d-87c3-03f6d389a9b7" providerId="AD" clId="Web-{FC5A8EFC-1BDD-481A-7A65-40E72961A51C}" dt="2024-02-22T19:40:00.489" v="1622" actId="20577"/>
          <ac:spMkLst>
            <pc:docMk/>
            <pc:sldMk cId="3150748941" sldId="261"/>
            <ac:spMk id="2" creationId="{9F870CFA-96CC-ED23-FB9D-317BE8ED6A7E}"/>
          </ac:spMkLst>
        </pc:spChg>
      </pc:sldChg>
      <pc:sldChg chg="modSp">
        <pc:chgData name="Stephen Chellis" userId="S::stephen.chellis@crookcountyor.gov::cea977ab-1082-4a8d-87c3-03f6d389a9b7" providerId="AD" clId="Web-{FC5A8EFC-1BDD-481A-7A65-40E72961A51C}" dt="2024-02-22T20:29:58.700" v="1681"/>
        <pc:sldMkLst>
          <pc:docMk/>
          <pc:sldMk cId="1254468736" sldId="263"/>
        </pc:sldMkLst>
        <pc:spChg chg="mod">
          <ac:chgData name="Stephen Chellis" userId="S::stephen.chellis@crookcountyor.gov::cea977ab-1082-4a8d-87c3-03f6d389a9b7" providerId="AD" clId="Web-{FC5A8EFC-1BDD-481A-7A65-40E72961A51C}" dt="2024-02-22T19:40:05.629" v="1623" actId="20577"/>
          <ac:spMkLst>
            <pc:docMk/>
            <pc:sldMk cId="1254468736" sldId="263"/>
            <ac:spMk id="2" creationId="{9F870CFA-96CC-ED23-FB9D-317BE8ED6A7E}"/>
          </ac:spMkLst>
        </pc:spChg>
        <pc:spChg chg="mod">
          <ac:chgData name="Stephen Chellis" userId="S::stephen.chellis@crookcountyor.gov::cea977ab-1082-4a8d-87c3-03f6d389a9b7" providerId="AD" clId="Web-{FC5A8EFC-1BDD-481A-7A65-40E72961A51C}" dt="2024-02-22T19:31:26.763" v="1517" actId="14100"/>
          <ac:spMkLst>
            <pc:docMk/>
            <pc:sldMk cId="1254468736" sldId="263"/>
            <ac:spMk id="3" creationId="{EBE33B02-5D32-4F98-2EB4-79C2A5503124}"/>
          </ac:spMkLst>
        </pc:spChg>
        <pc:graphicFrameChg chg="mod modGraphic">
          <ac:chgData name="Stephen Chellis" userId="S::stephen.chellis@crookcountyor.gov::cea977ab-1082-4a8d-87c3-03f6d389a9b7" providerId="AD" clId="Web-{FC5A8EFC-1BDD-481A-7A65-40E72961A51C}" dt="2024-02-22T20:29:58.700" v="1681"/>
          <ac:graphicFrameMkLst>
            <pc:docMk/>
            <pc:sldMk cId="1254468736" sldId="263"/>
            <ac:graphicFrameMk id="4" creationId="{AFCCCF83-4B5F-87F5-0750-697FA28FEDEB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5785E5-7B55-8E48-9456-C9537BD11D8C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DAAD26-3BCD-2C4F-BC17-239B68808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23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/>
              <a:t>Enter your department in Header area</a:t>
            </a:r>
          </a:p>
          <a:p>
            <a:pPr marL="228600" indent="-228600">
              <a:buAutoNum type="arabicPeriod"/>
            </a:pPr>
            <a:r>
              <a:rPr lang="en-US"/>
              <a:t>Enter the department’s mission statement</a:t>
            </a:r>
          </a:p>
          <a:p>
            <a:pPr marL="228600" indent="-228600">
              <a:buAutoNum type="arabicPeriod"/>
            </a:pPr>
            <a:r>
              <a:rPr lang="en-US"/>
              <a:t>Enter the department’s major goals/work plan elements</a:t>
            </a:r>
          </a:p>
          <a:p>
            <a:pPr marL="228600" indent="-228600">
              <a:buAutoNum type="arabicPeriod"/>
            </a:pPr>
            <a:r>
              <a:rPr lang="en-US"/>
              <a:t>Add the department logo to bottom left corner,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220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/>
              <a:t>Enter department in header</a:t>
            </a:r>
          </a:p>
          <a:p>
            <a:pPr marL="228600" indent="-228600">
              <a:buAutoNum type="arabicPeriod"/>
            </a:pPr>
            <a:r>
              <a:rPr lang="en-US"/>
              <a:t>Enter the department’s </a:t>
            </a:r>
            <a:r>
              <a:rPr lang="en-US" b="1"/>
              <a:t>quarterly</a:t>
            </a:r>
            <a:r>
              <a:rPr lang="en-US"/>
              <a:t> budget, actual and variance amounts </a:t>
            </a:r>
            <a:r>
              <a:rPr lang="en-US" b="1"/>
              <a:t>---- in thousands</a:t>
            </a:r>
          </a:p>
          <a:p>
            <a:pPr marL="228600" indent="-228600">
              <a:buAutoNum type="arabicPeriod"/>
            </a:pPr>
            <a:r>
              <a:rPr lang="en-US"/>
              <a:t>Enter comments to explain any significant variances</a:t>
            </a:r>
          </a:p>
          <a:p>
            <a:pPr marL="228600" indent="-228600">
              <a:buAutoNum type="arabicPeriod"/>
            </a:pPr>
            <a:r>
              <a:rPr lang="en-US"/>
              <a:t>Add the department’s logo to the bottom left corner,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151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/>
              <a:t>Enter department in the bottom header</a:t>
            </a:r>
          </a:p>
          <a:p>
            <a:pPr marL="228600" indent="-228600">
              <a:buAutoNum type="arabicPeriod"/>
            </a:pPr>
            <a:r>
              <a:rPr lang="en-US"/>
              <a:t>Enter the department’s organization chart</a:t>
            </a:r>
          </a:p>
          <a:p>
            <a:pPr marL="228600" indent="-228600">
              <a:buAutoNum type="arabicPeriod"/>
            </a:pPr>
            <a:r>
              <a:rPr lang="en-US"/>
              <a:t>Provide some bullets describing personnel during the quarter, e.g., number of new employees, separations, </a:t>
            </a:r>
            <a:r>
              <a:rPr lang="en-US" err="1"/>
              <a:t>etc.any</a:t>
            </a:r>
            <a:r>
              <a:rPr lang="en-US"/>
              <a:t> pending recruitments, significant new hires or </a:t>
            </a:r>
            <a:r>
              <a:rPr lang="en-US" err="1"/>
              <a:t>seprarations</a:t>
            </a:r>
            <a:endParaRPr lang="en-US"/>
          </a:p>
          <a:p>
            <a:pPr marL="228600" indent="-228600">
              <a:buAutoNum type="arabicPeriod"/>
            </a:pPr>
            <a:r>
              <a:rPr lang="en-US"/>
              <a:t>Enter the department’s authorized, filled and vacate positions – FTEs as of end of the quarter</a:t>
            </a:r>
          </a:p>
          <a:p>
            <a:pPr marL="228600" indent="-228600">
              <a:buAutoNum type="arabicPeriod"/>
            </a:pPr>
            <a:r>
              <a:rPr lang="en-US"/>
              <a:t>Add the department logo to the left of the County logo –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055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/>
              <a:t>Replace “Department” with your department name in header</a:t>
            </a:r>
          </a:p>
          <a:p>
            <a:pPr marL="228600" indent="-228600">
              <a:buAutoNum type="arabicPeriod"/>
            </a:pPr>
            <a:r>
              <a:rPr lang="en-US"/>
              <a:t>List the major goals/work plan elements for the department</a:t>
            </a:r>
          </a:p>
          <a:p>
            <a:pPr marL="228600" indent="-228600">
              <a:buAutoNum type="arabicPeriod"/>
            </a:pPr>
            <a:r>
              <a:rPr lang="en-US"/>
              <a:t>Provide a brief description of activity on each goal/work plan item</a:t>
            </a:r>
          </a:p>
          <a:p>
            <a:pPr marL="228600" indent="-228600">
              <a:buAutoNum type="arabicPeriod"/>
            </a:pPr>
            <a:r>
              <a:rPr lang="en-US"/>
              <a:t>List any challenges or changes or other comments for each goal/work plan item</a:t>
            </a:r>
          </a:p>
          <a:p>
            <a:pPr marL="228600" indent="-228600">
              <a:buAutoNum type="arabicPeriod"/>
            </a:pPr>
            <a:r>
              <a:rPr lang="en-US"/>
              <a:t>Add additional lines as needed – go to next page if needed</a:t>
            </a:r>
          </a:p>
          <a:p>
            <a:pPr marL="228600" indent="-228600">
              <a:buAutoNum type="arabicPeriod"/>
            </a:pPr>
            <a:r>
              <a:rPr lang="en-US"/>
              <a:t>If additional page added, delete “Questions”</a:t>
            </a:r>
          </a:p>
          <a:p>
            <a:pPr marL="228600" indent="-228600">
              <a:buAutoNum type="arabicPeriod"/>
            </a:pPr>
            <a:r>
              <a:rPr lang="en-US"/>
              <a:t>Add department logo to left of the County logo –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768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/>
              <a:t>Replace “Department” with your department name in header</a:t>
            </a:r>
          </a:p>
          <a:p>
            <a:pPr marL="228600" indent="-228600">
              <a:buAutoNum type="arabicPeriod"/>
            </a:pPr>
            <a:r>
              <a:rPr lang="en-US"/>
              <a:t>Continue your list of the major goals/work plan elements</a:t>
            </a:r>
          </a:p>
          <a:p>
            <a:pPr marL="228600" indent="-228600">
              <a:buAutoNum type="arabicPeriod"/>
            </a:pPr>
            <a:r>
              <a:rPr lang="en-US"/>
              <a:t>Provide a brief description of activity on each goal/work plan item</a:t>
            </a:r>
          </a:p>
          <a:p>
            <a:pPr marL="228600" indent="-228600">
              <a:buAutoNum type="arabicPeriod"/>
            </a:pPr>
            <a:r>
              <a:rPr lang="en-US"/>
              <a:t>List any challenges or changes or other comments for each goal/work plan item</a:t>
            </a:r>
          </a:p>
          <a:p>
            <a:pPr marL="228600" indent="-228600">
              <a:buAutoNum type="arabicPeriod"/>
            </a:pPr>
            <a:r>
              <a:rPr lang="en-US"/>
              <a:t>Add additional lines as needed – go to next page if needed</a:t>
            </a:r>
          </a:p>
          <a:p>
            <a:pPr marL="228600" indent="-228600">
              <a:buAutoNum type="arabicPeriod"/>
            </a:pPr>
            <a:r>
              <a:rPr lang="en-US"/>
              <a:t>If additional page added, delete “Questions”</a:t>
            </a:r>
          </a:p>
          <a:p>
            <a:pPr marL="228600" indent="-228600">
              <a:buAutoNum type="arabicPeriod"/>
            </a:pPr>
            <a:r>
              <a:rPr lang="en-US"/>
              <a:t>Add your department logo to left of the County logo –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2486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/>
              <a:t>Replace “Department” with your department name in header</a:t>
            </a:r>
          </a:p>
          <a:p>
            <a:pPr marL="228600" indent="-228600">
              <a:buAutoNum type="arabicPeriod"/>
            </a:pPr>
            <a:r>
              <a:rPr lang="en-US"/>
              <a:t>Enter performance measures, goal and actual, with comments --- use performance measures included in the budget as a starting point, additional measures are encouraged</a:t>
            </a:r>
          </a:p>
          <a:p>
            <a:pPr marL="228600" indent="-228600">
              <a:buAutoNum type="arabicPeriod"/>
            </a:pPr>
            <a:r>
              <a:rPr lang="en-US"/>
              <a:t>Add your department logo to left of the County logo –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843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/>
              <a:t>Replace “Department” with your department name in header</a:t>
            </a:r>
          </a:p>
          <a:p>
            <a:pPr marL="228600" indent="-228600">
              <a:buAutoNum type="arabicPeriod"/>
            </a:pPr>
            <a:r>
              <a:rPr lang="en-US"/>
              <a:t>List the major goals/work plan elements for the department</a:t>
            </a:r>
          </a:p>
          <a:p>
            <a:pPr marL="228600" indent="-228600">
              <a:buAutoNum type="arabicPeriod"/>
            </a:pPr>
            <a:r>
              <a:rPr lang="en-US"/>
              <a:t>Provide a brief description of activity on each goal/work plan item</a:t>
            </a:r>
          </a:p>
          <a:p>
            <a:pPr marL="228600" indent="-228600">
              <a:buAutoNum type="arabicPeriod"/>
            </a:pPr>
            <a:r>
              <a:rPr lang="en-US"/>
              <a:t>List any challenges or changes or other comments for each goal/work plan item</a:t>
            </a:r>
          </a:p>
          <a:p>
            <a:pPr marL="228600" indent="-228600">
              <a:buAutoNum type="arabicPeriod"/>
            </a:pPr>
            <a:r>
              <a:rPr lang="en-US"/>
              <a:t>Add additional lines as needed – go to next page if needed</a:t>
            </a:r>
          </a:p>
          <a:p>
            <a:pPr marL="228600" indent="-228600">
              <a:buAutoNum type="arabicPeriod"/>
            </a:pPr>
            <a:r>
              <a:rPr lang="en-US"/>
              <a:t>If additional page added, delete “Questions”</a:t>
            </a:r>
          </a:p>
          <a:p>
            <a:pPr marL="228600" indent="-228600">
              <a:buAutoNum type="arabicPeriod"/>
            </a:pPr>
            <a:r>
              <a:rPr lang="en-US"/>
              <a:t>Add department logo to left of the County logo –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687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EEA97-27B5-6E02-AA2D-1D06B92E7F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911DE3-101B-3AA6-EE97-A481C1FF5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8F3EC-EE62-5184-BB41-9E025ED44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59C4BB-D09D-180C-CF20-CBE3CD2E2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13203C-C09A-7DD5-34DB-C2D4E8AD4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97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B8411-E2F1-028C-5DDE-330CAC1AB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9F73FA-59E1-76AF-E75A-98EB24CC9F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9784B2-E7F6-F883-01A2-729075613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F99524-0272-836F-69C1-1121B0527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B9CFC-339E-4FDF-54BC-2F3A70786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826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159E85-48F0-F95C-5C3A-60A1FB700B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CE5641-E3E2-BF0A-21D9-2CB25B293A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F276D-D1ED-D12E-470D-565A49948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F23D2C-1F1F-BF6F-A344-1C6177982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EC383-8BAC-E409-1CD9-B606E668D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598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826AE-A1ED-D3F5-B350-4E2197E4B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7E45C-DF0D-44F1-A7A6-A840F784A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B673CE-7FE0-3B46-9DF0-F59E27DB0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05DA46-E4F5-664A-4367-CF7CC5744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5C96F-30B2-2708-09AA-2EB25AA7C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70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E7BD7-538A-39A6-78DB-6EE476B1F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5E6342-D461-AC3D-5032-ADFF5F48D8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AC30D5-B564-4508-7E54-B30BD39C8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50BBD2-4468-6B7A-F0FA-528106431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4CDB71-BF7C-DBEB-6AA3-F5925A986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87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649E4-1369-CD28-61BD-5AD658B8C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E2BBB-68E7-7C0A-7767-12185551CE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BB5A82-0C21-4F78-E30D-A2847DFC4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CB4B4-8A0D-436E-3585-C34F0561A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3BC21-1E46-1A5F-AEC7-57542CCFF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58C0A7-DEDD-C7C4-1C9F-97EC03540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000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D1B77-4280-34BB-1087-085FCDA88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449B20-B1EE-646C-B8E5-FC2BE7ED47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A37A34-F037-9670-D5E3-A367945D9E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902056-0122-BEC3-D61F-859CB5F077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2BAF30-28D1-47CF-C7DF-D6083C9BA0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B9D907-D4BA-0D37-27D0-CBEF0CD57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24E492-2BD1-7AC5-316E-28C3701E8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0FE5E3-506A-86AF-6125-6849C73DF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45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510F6-A4C7-F4E5-E40B-B3E7A6FD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9F0511-2C57-2698-A3B1-F04C23B6D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148707-B60B-B6FB-86FD-00E6A2B9B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21D9A2-55AD-9908-C556-F6452CC78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982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AA64F8-AE01-0706-530E-170F689CC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BDFAF6-6E27-A233-0479-4C8A12323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C0BFA0-1820-5A83-BCEB-CF50AE680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737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4B297-F5D0-E8D6-01D9-44D3D36CE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F6BF3-B8C8-761C-2078-2BFD3B4F1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F390EC-080E-0C8D-45F9-17517F1307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A2F36D-63CF-0179-1AA9-71415FA6C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5D2AF9-2105-5BAD-5148-4060B0515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C6E6EC-736D-8893-7F10-71C13F5E6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439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B1317-A171-D8C4-3006-F176069BB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B963A4-B121-7562-0AB7-6AC4EC13E8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5E305E-9073-2161-B44A-722350704C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5606EF-8A68-1CAC-CBF1-715AF734A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34A2C0-842A-C727-1F23-5F0A6BEB1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A8D9B8-6436-2C2C-04AE-E9D2990C6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38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EA95B6-9B8B-CDA1-66A0-79558D539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E64F23-3485-E8D1-A542-D9AD66028A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59B19-D2F7-6F73-F76F-9ED2AC9A8D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8AEE1-48E2-B74B-BDAD-70FAD5AE102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244F7-985C-0490-4E12-49E027E113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10B31-2809-2573-064E-17C45FC1F9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356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D6681-C921-EBE0-407A-974D36C33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Information Technology</a:t>
            </a:r>
            <a:endParaRPr lang="en-US" sz="27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C005F-2C85-3BF3-7021-79BBCE5394FC}"/>
              </a:ext>
            </a:extLst>
          </p:cNvPr>
          <p:cNvSpPr>
            <a:spLocks/>
          </p:cNvSpPr>
          <p:nvPr/>
        </p:nvSpPr>
        <p:spPr>
          <a:xfrm>
            <a:off x="1149927" y="1924820"/>
            <a:ext cx="9806498" cy="4584315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/>
          <a:p>
            <a:pPr defTabSz="722376">
              <a:spcAft>
                <a:spcPts val="600"/>
              </a:spcAft>
            </a:pPr>
            <a:r>
              <a:rPr lang="en-US" sz="2800" b="1" kern="1200" dirty="0">
                <a:latin typeface="+mn-lt"/>
                <a:ea typeface="+mn-ea"/>
                <a:cs typeface="+mn-cs"/>
              </a:rPr>
              <a:t>Mission</a:t>
            </a:r>
          </a:p>
          <a:p>
            <a:pPr defTabSz="722376">
              <a:spcAft>
                <a:spcPts val="600"/>
              </a:spcAft>
            </a:pPr>
            <a:r>
              <a:rPr lang="en-US" sz="2600" kern="1200" dirty="0">
                <a:latin typeface="+mn-lt"/>
                <a:ea typeface="+mn-ea"/>
                <a:cs typeface="+mn-cs"/>
              </a:rPr>
              <a:t>The Information Technology department promotes and supports the County’s effective use of Information Technology to improve and further the county operations, goals, and objectives.</a:t>
            </a:r>
            <a:r>
              <a:rPr lang="en-US" sz="2600" dirty="0"/>
              <a:t> </a:t>
            </a:r>
            <a:endParaRPr lang="en-US" sz="2600" kern="1200" dirty="0">
              <a:latin typeface="+mn-lt"/>
              <a:cs typeface="Calibri"/>
            </a:endParaRPr>
          </a:p>
          <a:p>
            <a:pPr defTabSz="722376">
              <a:spcAft>
                <a:spcPts val="600"/>
              </a:spcAft>
            </a:pPr>
            <a:endParaRPr lang="en-US" sz="15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722376">
              <a:spcAft>
                <a:spcPts val="600"/>
              </a:spcAft>
            </a:pPr>
            <a:r>
              <a:rPr lang="en-US" sz="2800" b="1" kern="1200" dirty="0">
                <a:latin typeface="+mn-lt"/>
                <a:ea typeface="+mn-ea"/>
                <a:cs typeface="+mn-cs"/>
              </a:rPr>
              <a:t>Major goals</a:t>
            </a:r>
            <a:r>
              <a:rPr lang="en-US" sz="2800" b="1" dirty="0"/>
              <a:t> (Q2)</a:t>
            </a:r>
            <a:endParaRPr lang="en-US" sz="2800" b="1" kern="1200" dirty="0">
              <a:latin typeface="+mn-lt"/>
              <a:cs typeface="Calibri"/>
            </a:endParaRPr>
          </a:p>
          <a:p>
            <a:pPr marL="342900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/>
              <a:t>Implement Strategic Road Map – In Progress</a:t>
            </a:r>
            <a:endParaRPr lang="en-US" sz="2600" dirty="0">
              <a:cs typeface="Calibri"/>
            </a:endParaRPr>
          </a:p>
          <a:p>
            <a:pPr marL="342900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/>
              <a:t>Infrastructure for Justice Center – In Progress</a:t>
            </a:r>
            <a:endParaRPr lang="en-US" sz="2600" dirty="0">
              <a:cs typeface="Calibri" panose="020F0502020204030204"/>
            </a:endParaRPr>
          </a:p>
          <a:p>
            <a:pPr marL="342900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cs typeface="Calibri" panose="020F0502020204030204"/>
              </a:rPr>
              <a:t>Hire CIO - Completed</a:t>
            </a:r>
            <a:endParaRPr lang="en-US" sz="2600" kern="1200" dirty="0">
              <a:solidFill>
                <a:schemeClr val="tx1"/>
              </a:solidFill>
              <a:latin typeface="+mn-lt"/>
              <a:cs typeface="Calibri" panose="020F0502020204030204"/>
            </a:endParaRPr>
          </a:p>
          <a:p>
            <a:pPr marL="342900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600" kern="1200" dirty="0">
              <a:solidFill>
                <a:schemeClr val="tx1"/>
              </a:solidFill>
              <a:latin typeface="+mn-lt"/>
              <a:cs typeface="Calibri" panose="020F0502020204030204"/>
            </a:endParaRPr>
          </a:p>
          <a:p>
            <a:pPr>
              <a:spcAft>
                <a:spcPts val="600"/>
              </a:spcAft>
            </a:pPr>
            <a:endParaRPr lang="en-US" sz="1422">
              <a:cs typeface="Calibri" panose="020F0502020204030204"/>
            </a:endParaRPr>
          </a:p>
          <a:p>
            <a:pPr>
              <a:spcAft>
                <a:spcPts val="600"/>
              </a:spcAft>
            </a:pPr>
            <a:endParaRPr lang="en-US">
              <a:cs typeface="Calibri" panose="020F0502020204030204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5E0148D-F548-F703-9ED8-FF1A71811B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3093" y="5505849"/>
            <a:ext cx="1243761" cy="1243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549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D6681-C921-EBE0-407A-974D36C33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103659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Information Technology</a:t>
            </a:r>
            <a:r>
              <a:rPr lang="en-US" sz="4000" dirty="0">
                <a:solidFill>
                  <a:srgbClr val="FFFFFF"/>
                </a:solidFill>
              </a:rPr>
              <a:t> &amp; GIS</a:t>
            </a:r>
            <a:br>
              <a:rPr lang="en-US" sz="2800" kern="1200" dirty="0"/>
            </a:br>
            <a:r>
              <a:rPr lang="en-US" sz="2700" dirty="0">
                <a:solidFill>
                  <a:srgbClr val="FFFFFF"/>
                </a:solidFill>
              </a:rPr>
              <a:t>Financial S</a:t>
            </a:r>
            <a:r>
              <a:rPr lang="en-US" sz="2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ummary</a:t>
            </a:r>
            <a:br>
              <a:rPr lang="en-US" sz="2700" kern="1200" dirty="0"/>
            </a:br>
            <a:r>
              <a:rPr lang="en-US" sz="2200" i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amounts in thousands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C005F-2C85-3BF3-7021-79BBCE5394FC}"/>
              </a:ext>
            </a:extLst>
          </p:cNvPr>
          <p:cNvSpPr>
            <a:spLocks/>
          </p:cNvSpPr>
          <p:nvPr/>
        </p:nvSpPr>
        <p:spPr>
          <a:xfrm>
            <a:off x="2623637" y="4384323"/>
            <a:ext cx="7844111" cy="3730441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722376">
              <a:spcAft>
                <a:spcPts val="600"/>
              </a:spcAft>
            </a:pPr>
            <a:endParaRPr lang="en-US" sz="1422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spcAft>
                <a:spcPts val="600"/>
              </a:spcAft>
            </a:pPr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30FF624-3DE5-A610-1E97-C574345F82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632089"/>
              </p:ext>
            </p:extLst>
          </p:nvPr>
        </p:nvGraphicFramePr>
        <p:xfrm>
          <a:off x="1055783" y="2139108"/>
          <a:ext cx="9408197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6215">
                  <a:extLst>
                    <a:ext uri="{9D8B030D-6E8A-4147-A177-3AD203B41FA5}">
                      <a16:colId xmlns:a16="http://schemas.microsoft.com/office/drawing/2014/main" val="566011448"/>
                    </a:ext>
                  </a:extLst>
                </a:gridCol>
                <a:gridCol w="2065662">
                  <a:extLst>
                    <a:ext uri="{9D8B030D-6E8A-4147-A177-3AD203B41FA5}">
                      <a16:colId xmlns:a16="http://schemas.microsoft.com/office/drawing/2014/main" val="3888698236"/>
                    </a:ext>
                  </a:extLst>
                </a:gridCol>
                <a:gridCol w="2139107">
                  <a:extLst>
                    <a:ext uri="{9D8B030D-6E8A-4147-A177-3AD203B41FA5}">
                      <a16:colId xmlns:a16="http://schemas.microsoft.com/office/drawing/2014/main" val="4028088874"/>
                    </a:ext>
                  </a:extLst>
                </a:gridCol>
                <a:gridCol w="1687213">
                  <a:extLst>
                    <a:ext uri="{9D8B030D-6E8A-4147-A177-3AD203B41FA5}">
                      <a16:colId xmlns:a16="http://schemas.microsoft.com/office/drawing/2014/main" val="2571192195"/>
                    </a:ext>
                  </a:extLst>
                </a:gridCol>
              </a:tblGrid>
              <a:tr h="295245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Variance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27152"/>
                  </a:ext>
                </a:extLst>
              </a:tr>
              <a:tr h="295245">
                <a:tc>
                  <a:txBody>
                    <a:bodyPr/>
                    <a:lstStyle/>
                    <a:p>
                      <a:r>
                        <a:rPr lang="en-US" sz="2400" dirty="0"/>
                        <a:t>Beginning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532789"/>
                  </a:ext>
                </a:extLst>
              </a:tr>
              <a:tr h="295245">
                <a:tc>
                  <a:txBody>
                    <a:bodyPr/>
                    <a:lstStyle/>
                    <a:p>
                      <a:r>
                        <a:rPr lang="en-US" sz="2400" dirty="0"/>
                        <a:t>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  186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  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  110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621894"/>
                  </a:ext>
                </a:extLst>
              </a:tr>
              <a:tr h="295245">
                <a:tc>
                  <a:txBody>
                    <a:bodyPr/>
                    <a:lstStyle/>
                    <a:p>
                      <a:r>
                        <a:rPr lang="en-US" sz="2400" dirty="0"/>
                        <a:t>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558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299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259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797677"/>
                  </a:ext>
                </a:extLst>
              </a:tr>
              <a:tr h="295245">
                <a:tc>
                  <a:txBody>
                    <a:bodyPr/>
                    <a:lstStyle/>
                    <a:p>
                      <a:r>
                        <a:rPr lang="en-US" sz="2400" dirty="0"/>
                        <a:t>General fund net impact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  (372)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  (223)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  149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565899"/>
                  </a:ext>
                </a:extLst>
              </a:tr>
            </a:tbl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55E0148D-F548-F703-9ED8-FF1A71811B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3093" y="5505849"/>
            <a:ext cx="1243761" cy="124376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C44B870-A9C0-3BC0-CCCF-93456BCF9B54}"/>
              </a:ext>
            </a:extLst>
          </p:cNvPr>
          <p:cNvSpPr txBox="1"/>
          <p:nvPr/>
        </p:nvSpPr>
        <p:spPr>
          <a:xfrm>
            <a:off x="1061671" y="4579643"/>
            <a:ext cx="7285777" cy="169277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2400" b="1" dirty="0"/>
              <a:t>Comments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cs typeface="Calibri"/>
              </a:rPr>
              <a:t>Q2 IT+GIS operated mostly status quo awaiting the arrival of CIO.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cs typeface="Calibri"/>
              </a:rPr>
              <a:t>More activity on next quarter financials.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cs typeface="Calibri"/>
              </a:rPr>
              <a:t>Open approved roles budgeted that are not yet hired.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35064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6C76E0E-A869-468C-8AB8-BE573739F8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5281552"/>
            <a:ext cx="12192000" cy="157645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2980D51-170D-4D0F-B1DE-FA7299627D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8856" y="5281552"/>
            <a:ext cx="4063142" cy="1576447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B103BBE-1445-4DEC-B4D9-5C57296E5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2" y="5281552"/>
            <a:ext cx="12192000" cy="1576447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1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D6681-C921-EBE0-407A-974D36C33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863" y="5652097"/>
            <a:ext cx="10587314" cy="87772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Information Technology</a:t>
            </a:r>
            <a:br>
              <a:rPr lang="en-US" sz="2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Staffing Summary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36EC7822-D15B-CD35-5947-1B43D02B19E6}"/>
              </a:ext>
            </a:extLst>
          </p:cNvPr>
          <p:cNvSpPr>
            <a:spLocks/>
          </p:cNvSpPr>
          <p:nvPr/>
        </p:nvSpPr>
        <p:spPr>
          <a:xfrm>
            <a:off x="971797" y="723569"/>
            <a:ext cx="5259959" cy="2309918"/>
          </a:xfrm>
          <a:prstGeom prst="rect">
            <a:avLst/>
          </a:prstGeom>
        </p:spPr>
        <p:txBody>
          <a:bodyPr lIns="91440" tIns="45720" rIns="91440" bIns="45720" anchor="t"/>
          <a:lstStyle/>
          <a:p>
            <a:pPr defTabSz="722376">
              <a:spcAft>
                <a:spcPts val="600"/>
              </a:spcAft>
            </a:pPr>
            <a:r>
              <a:rPr lang="en-US" sz="2400" b="1" kern="1200" dirty="0">
                <a:latin typeface="+mn-lt"/>
                <a:ea typeface="+mn-ea"/>
                <a:cs typeface="+mn-cs"/>
              </a:rPr>
              <a:t>Comments: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CIO Started 12/4</a:t>
            </a:r>
            <a:endParaRPr lang="en-US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Actively recruiting for 3 roles</a:t>
            </a:r>
            <a:endParaRPr lang="en-US" dirty="0">
              <a:cs typeface="Calibri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IT Manager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Applications Manager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Business Systems Analyst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BD9A01-067C-68F5-80DA-A51DB87F3F11}"/>
              </a:ext>
            </a:extLst>
          </p:cNvPr>
          <p:cNvSpPr>
            <a:spLocks/>
          </p:cNvSpPr>
          <p:nvPr/>
        </p:nvSpPr>
        <p:spPr>
          <a:xfrm>
            <a:off x="6163218" y="723569"/>
            <a:ext cx="5259959" cy="585707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defTabSz="722376">
              <a:spcAft>
                <a:spcPts val="600"/>
              </a:spcAft>
            </a:pPr>
            <a:r>
              <a:rPr lang="en-US"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 Chart</a:t>
            </a:r>
          </a:p>
          <a:p>
            <a:pPr defTabSz="722376">
              <a:spcAft>
                <a:spcPts val="600"/>
              </a:spcAft>
            </a:pPr>
            <a:endParaRPr lang="en-US" sz="1422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spcAft>
                <a:spcPts val="600"/>
              </a:spcAft>
            </a:pPr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64CA8D-6CB0-3F97-FED7-FBB7202F5646}"/>
              </a:ext>
            </a:extLst>
          </p:cNvPr>
          <p:cNvSpPr txBox="1"/>
          <p:nvPr/>
        </p:nvSpPr>
        <p:spPr>
          <a:xfrm>
            <a:off x="1089074" y="3402981"/>
            <a:ext cx="1977464" cy="7380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22376">
              <a:spcAft>
                <a:spcPts val="600"/>
              </a:spcAft>
            </a:pPr>
            <a:r>
              <a:rPr lang="en-US" sz="1896" b="1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Staffing Summary</a:t>
            </a:r>
          </a:p>
          <a:p>
            <a:pPr>
              <a:spcAft>
                <a:spcPts val="600"/>
              </a:spcAft>
            </a:pPr>
            <a:endParaRPr lang="en-US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A3C404BA-F9B6-367C-EB99-F7B95BBC5A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772098"/>
              </p:ext>
            </p:extLst>
          </p:nvPr>
        </p:nvGraphicFramePr>
        <p:xfrm>
          <a:off x="1089433" y="3854639"/>
          <a:ext cx="5040087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029">
                  <a:extLst>
                    <a:ext uri="{9D8B030D-6E8A-4147-A177-3AD203B41FA5}">
                      <a16:colId xmlns:a16="http://schemas.microsoft.com/office/drawing/2014/main" val="1534005040"/>
                    </a:ext>
                  </a:extLst>
                </a:gridCol>
                <a:gridCol w="1680029">
                  <a:extLst>
                    <a:ext uri="{9D8B030D-6E8A-4147-A177-3AD203B41FA5}">
                      <a16:colId xmlns:a16="http://schemas.microsoft.com/office/drawing/2014/main" val="299994258"/>
                    </a:ext>
                  </a:extLst>
                </a:gridCol>
                <a:gridCol w="1680029">
                  <a:extLst>
                    <a:ext uri="{9D8B030D-6E8A-4147-A177-3AD203B41FA5}">
                      <a16:colId xmlns:a16="http://schemas.microsoft.com/office/drawing/2014/main" val="2459546426"/>
                    </a:ext>
                  </a:extLst>
                </a:gridCol>
              </a:tblGrid>
              <a:tr h="295245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Authorized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Filled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Vacancies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592289"/>
                  </a:ext>
                </a:extLst>
              </a:tr>
              <a:tr h="295245"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8886264"/>
                  </a:ext>
                </a:extLst>
              </a:tr>
            </a:tbl>
          </a:graphicData>
        </a:graphic>
      </p:graphicFrame>
      <p:pic>
        <p:nvPicPr>
          <p:cNvPr id="14" name="Picture 13">
            <a:extLst>
              <a:ext uri="{FF2B5EF4-FFF2-40B4-BE49-F238E27FC236}">
                <a16:creationId xmlns:a16="http://schemas.microsoft.com/office/drawing/2014/main" id="{0F5356B7-B721-C984-D05E-2730D37403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2513" y="5426866"/>
            <a:ext cx="1431133" cy="1431133"/>
          </a:xfrm>
          <a:prstGeom prst="rect">
            <a:avLst/>
          </a:prstGeom>
        </p:spPr>
      </p:pic>
      <p:pic>
        <p:nvPicPr>
          <p:cNvPr id="26" name="Picture 25" descr="A diagram of a company's company&#10;&#10;Description automatically generated">
            <a:extLst>
              <a:ext uri="{FF2B5EF4-FFF2-40B4-BE49-F238E27FC236}">
                <a16:creationId xmlns:a16="http://schemas.microsoft.com/office/drawing/2014/main" id="{7B249580-90E0-D34B-F1FC-EFBB320FC4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3074" y="1922235"/>
            <a:ext cx="5317608" cy="1700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161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66402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70175"/>
            <a:ext cx="12185331" cy="1590742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5265546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35" y="5263483"/>
            <a:ext cx="12192000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5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870CFA-96CC-ED23-FB9D-317BE8ED6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5510253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Department Activities</a:t>
            </a:r>
            <a:br>
              <a:rPr lang="en-US" sz="3400" kern="1200"/>
            </a:br>
            <a:r>
              <a:rPr lang="en-US" sz="2700">
                <a:solidFill>
                  <a:srgbClr val="FFFFFF"/>
                </a:solidFill>
              </a:rPr>
              <a:t>Q2</a:t>
            </a:r>
            <a:r>
              <a:rPr lang="en-US" sz="2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FY 2024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9999B9-17D5-7473-9D35-3130E6056A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2514" y="5348514"/>
            <a:ext cx="1509487" cy="1509487"/>
          </a:xfrm>
          <a:prstGeom prst="rect">
            <a:avLst/>
          </a:prstGeom>
        </p:spPr>
      </p:pic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FCCCF83-4B5F-87F5-0750-697FA28FED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7242999"/>
              </p:ext>
            </p:extLst>
          </p:nvPr>
        </p:nvGraphicFramePr>
        <p:xfrm>
          <a:off x="609600" y="488950"/>
          <a:ext cx="10964021" cy="447811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63991">
                  <a:extLst>
                    <a:ext uri="{9D8B030D-6E8A-4147-A177-3AD203B41FA5}">
                      <a16:colId xmlns:a16="http://schemas.microsoft.com/office/drawing/2014/main" val="1923382009"/>
                    </a:ext>
                  </a:extLst>
                </a:gridCol>
                <a:gridCol w="2992671">
                  <a:extLst>
                    <a:ext uri="{9D8B030D-6E8A-4147-A177-3AD203B41FA5}">
                      <a16:colId xmlns:a16="http://schemas.microsoft.com/office/drawing/2014/main" val="105490491"/>
                    </a:ext>
                  </a:extLst>
                </a:gridCol>
                <a:gridCol w="3807359">
                  <a:extLst>
                    <a:ext uri="{9D8B030D-6E8A-4147-A177-3AD203B41FA5}">
                      <a16:colId xmlns:a16="http://schemas.microsoft.com/office/drawing/2014/main" val="121705841"/>
                    </a:ext>
                  </a:extLst>
                </a:gridCol>
              </a:tblGrid>
              <a:tr h="598196">
                <a:tc>
                  <a:txBody>
                    <a:bodyPr/>
                    <a:lstStyle/>
                    <a:p>
                      <a:pPr algn="ctr"/>
                      <a:r>
                        <a:rPr lang="en-US" sz="2000" cap="none" spc="0" dirty="0">
                          <a:solidFill>
                            <a:srgbClr val="FFFFFF"/>
                          </a:solidFill>
                        </a:rPr>
                        <a:t>IT - Goal/work plan description</a:t>
                      </a:r>
                    </a:p>
                  </a:txBody>
                  <a:tcPr marL="92143" marR="65816" marT="131633" marB="1316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cap="none" spc="0" dirty="0">
                          <a:solidFill>
                            <a:srgbClr val="FFFFFF"/>
                          </a:solidFill>
                        </a:rPr>
                        <a:t>Activity during quarter</a:t>
                      </a:r>
                    </a:p>
                  </a:txBody>
                  <a:tcPr marL="92143" marR="65816" marT="131633" marB="1316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cap="none" spc="0" dirty="0">
                          <a:solidFill>
                            <a:srgbClr val="FFFFFF"/>
                          </a:solidFill>
                        </a:rPr>
                        <a:t>Comments</a:t>
                      </a:r>
                    </a:p>
                  </a:txBody>
                  <a:tcPr marL="92143" marR="65816" marT="131633" marB="131633" anchor="ctr"/>
                </a:tc>
                <a:extLst>
                  <a:ext uri="{0D108BD9-81ED-4DB2-BD59-A6C34878D82A}">
                    <a16:rowId xmlns:a16="http://schemas.microsoft.com/office/drawing/2014/main" val="2408833729"/>
                  </a:ext>
                </a:extLst>
              </a:tr>
              <a:tr h="544626"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rgbClr val="000000"/>
                          </a:solidFill>
                        </a:rPr>
                        <a:t>Implement Strategic Road Map</a:t>
                      </a:r>
                    </a:p>
                  </a:txBody>
                  <a:tcPr marL="92143" marR="65816" marT="65816" marB="131633"/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rgbClr val="000000"/>
                          </a:solidFill>
                        </a:rPr>
                        <a:t>In Progress</a:t>
                      </a:r>
                    </a:p>
                  </a:txBody>
                  <a:tcPr marL="92143" marR="65816" marT="65816" marB="131633"/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rgbClr val="000000"/>
                          </a:solidFill>
                        </a:rPr>
                        <a:t>Multiyear initiative</a:t>
                      </a:r>
                    </a:p>
                  </a:txBody>
                  <a:tcPr marL="92143" marR="65816" marT="65816" marB="131633"/>
                </a:tc>
                <a:extLst>
                  <a:ext uri="{0D108BD9-81ED-4DB2-BD59-A6C34878D82A}">
                    <a16:rowId xmlns:a16="http://schemas.microsoft.com/office/drawing/2014/main" val="1200253343"/>
                  </a:ext>
                </a:extLst>
              </a:tr>
              <a:tr h="54462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cap="none" spc="0" dirty="0">
                          <a:solidFill>
                            <a:srgbClr val="000000"/>
                          </a:solidFill>
                        </a:rPr>
                        <a:t>Build JD's for 3 Open Roles</a:t>
                      </a:r>
                      <a:endParaRPr lang="en-US">
                        <a:solidFill>
                          <a:srgbClr val="000000"/>
                        </a:solidFill>
                      </a:endParaRPr>
                    </a:p>
                  </a:txBody>
                  <a:tcPr marL="92143" marR="65816" marT="65816" marB="131633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cap="none" spc="0" dirty="0">
                          <a:solidFill>
                            <a:srgbClr val="000000"/>
                          </a:solidFill>
                        </a:rPr>
                        <a:t>Completed</a:t>
                      </a:r>
                    </a:p>
                  </a:txBody>
                  <a:tcPr marL="92143" marR="65816" marT="65816" marB="131633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cap="none" spc="0" dirty="0">
                          <a:solidFill>
                            <a:srgbClr val="000000"/>
                          </a:solidFill>
                        </a:rPr>
                        <a:t>Apps </a:t>
                      </a:r>
                      <a:r>
                        <a:rPr lang="en-US" sz="1800" cap="none" spc="0" err="1">
                          <a:solidFill>
                            <a:srgbClr val="000000"/>
                          </a:solidFill>
                        </a:rPr>
                        <a:t>Mgr</a:t>
                      </a:r>
                      <a:r>
                        <a:rPr lang="en-US" sz="1800" cap="none" spc="0" dirty="0">
                          <a:solidFill>
                            <a:srgbClr val="000000"/>
                          </a:solidFill>
                        </a:rPr>
                        <a:t>, IT </a:t>
                      </a:r>
                      <a:r>
                        <a:rPr lang="en-US" sz="1800" cap="none" spc="0" err="1">
                          <a:solidFill>
                            <a:srgbClr val="000000"/>
                          </a:solidFill>
                        </a:rPr>
                        <a:t>Mgr</a:t>
                      </a:r>
                      <a:r>
                        <a:rPr lang="en-US" sz="1800" cap="none" spc="0" dirty="0">
                          <a:solidFill>
                            <a:srgbClr val="000000"/>
                          </a:solidFill>
                        </a:rPr>
                        <a:t>, Systems Analyst.</a:t>
                      </a:r>
                    </a:p>
                  </a:txBody>
                  <a:tcPr marL="92143" marR="65816" marT="65816" marB="131633"/>
                </a:tc>
                <a:extLst>
                  <a:ext uri="{0D108BD9-81ED-4DB2-BD59-A6C34878D82A}">
                    <a16:rowId xmlns:a16="http://schemas.microsoft.com/office/drawing/2014/main" val="1987997961"/>
                  </a:ext>
                </a:extLst>
              </a:tr>
              <a:tr h="749977"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rgbClr val="000000"/>
                          </a:solidFill>
                        </a:rPr>
                        <a:t>Computer Replacement</a:t>
                      </a:r>
                    </a:p>
                  </a:txBody>
                  <a:tcPr marL="92143" marR="65816" marT="65816" marB="131633"/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rgbClr val="000000"/>
                          </a:solidFill>
                        </a:rPr>
                        <a:t>In Progress</a:t>
                      </a:r>
                    </a:p>
                  </a:txBody>
                  <a:tcPr marL="92143" marR="65816" marT="65816" marB="131633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800" cap="none" spc="0" dirty="0">
                          <a:solidFill>
                            <a:srgbClr val="000000"/>
                          </a:solidFill>
                        </a:rPr>
                        <a:t>Evaluating standard workstation setup. Vendor model refresh.</a:t>
                      </a:r>
                    </a:p>
                  </a:txBody>
                  <a:tcPr marL="92143" marR="65816" marT="65816" marB="131633"/>
                </a:tc>
                <a:extLst>
                  <a:ext uri="{0D108BD9-81ED-4DB2-BD59-A6C34878D82A}">
                    <a16:rowId xmlns:a16="http://schemas.microsoft.com/office/drawing/2014/main" val="3283559543"/>
                  </a:ext>
                </a:extLst>
              </a:tr>
              <a:tr h="749977"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rgbClr val="000000"/>
                          </a:solidFill>
                        </a:rPr>
                        <a:t>Justice Center IT Infrastructure</a:t>
                      </a:r>
                    </a:p>
                  </a:txBody>
                  <a:tcPr marL="92143" marR="65816" marT="65816" marB="131633"/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rgbClr val="000000"/>
                          </a:solidFill>
                        </a:rPr>
                        <a:t>In Planning (Q2)</a:t>
                      </a:r>
                      <a:endParaRPr lang="en-US" dirty="0"/>
                    </a:p>
                  </a:txBody>
                  <a:tcPr marL="92143" marR="65816" marT="65816" marB="131633"/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rgbClr val="000000"/>
                          </a:solidFill>
                        </a:rPr>
                        <a:t>Network equipment arriving on schedule. Install Pending</a:t>
                      </a:r>
                    </a:p>
                  </a:txBody>
                  <a:tcPr marL="92143" marR="65816" marT="65816" marB="131633"/>
                </a:tc>
                <a:extLst>
                  <a:ext uri="{0D108BD9-81ED-4DB2-BD59-A6C34878D82A}">
                    <a16:rowId xmlns:a16="http://schemas.microsoft.com/office/drawing/2014/main" val="3239926758"/>
                  </a:ext>
                </a:extLst>
              </a:tr>
              <a:tr h="54462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cap="none" spc="0" dirty="0">
                          <a:solidFill>
                            <a:srgbClr val="000000"/>
                          </a:solidFill>
                        </a:rPr>
                        <a:t>Support ERP Implementation</a:t>
                      </a:r>
                    </a:p>
                  </a:txBody>
                  <a:tcPr marL="92143" marR="65816" marT="65816" marB="131633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cap="none" spc="0" dirty="0">
                          <a:solidFill>
                            <a:srgbClr val="000000"/>
                          </a:solidFill>
                        </a:rPr>
                        <a:t>In Progress</a:t>
                      </a:r>
                    </a:p>
                  </a:txBody>
                  <a:tcPr marL="92143" marR="65816" marT="65816" marB="131633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cap="none" spc="0" dirty="0">
                          <a:solidFill>
                            <a:srgbClr val="000000"/>
                          </a:solidFill>
                        </a:rPr>
                        <a:t>In Progress. Now meeting weekly and have a formal project plan.</a:t>
                      </a:r>
                    </a:p>
                  </a:txBody>
                  <a:tcPr marL="92143" marR="65816" marT="65816" marB="131633"/>
                </a:tc>
                <a:extLst>
                  <a:ext uri="{0D108BD9-81ED-4DB2-BD59-A6C34878D82A}">
                    <a16:rowId xmlns:a16="http://schemas.microsoft.com/office/drawing/2014/main" val="3861754319"/>
                  </a:ext>
                </a:extLst>
              </a:tr>
              <a:tr h="54462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cap="none" spc="0" dirty="0">
                          <a:solidFill>
                            <a:srgbClr val="000000"/>
                          </a:solidFill>
                        </a:rPr>
                        <a:t>Support HRIS Implementation</a:t>
                      </a:r>
                    </a:p>
                  </a:txBody>
                  <a:tcPr marL="92143" marR="65816" marT="65816" marB="131633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cap="none" spc="0" dirty="0">
                          <a:solidFill>
                            <a:srgbClr val="000000"/>
                          </a:solidFill>
                        </a:rPr>
                        <a:t>In Planning (Q2)</a:t>
                      </a:r>
                    </a:p>
                  </a:txBody>
                  <a:tcPr marL="92143" marR="65816" marT="65816" marB="131633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cap="none" spc="0" dirty="0">
                          <a:solidFill>
                            <a:srgbClr val="000000"/>
                          </a:solidFill>
                        </a:rPr>
                        <a:t>Initial vendor evaluations complete.</a:t>
                      </a:r>
                    </a:p>
                  </a:txBody>
                  <a:tcPr marL="92143" marR="65816" marT="65816" marB="131633"/>
                </a:tc>
                <a:extLst>
                  <a:ext uri="{0D108BD9-81ED-4DB2-BD59-A6C34878D82A}">
                    <a16:rowId xmlns:a16="http://schemas.microsoft.com/office/drawing/2014/main" val="17984257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0190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66402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70175"/>
            <a:ext cx="12185331" cy="1590742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5265546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35" y="5263483"/>
            <a:ext cx="12192000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5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870CFA-96CC-ED23-FB9D-317BE8ED6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5510253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Department Activities - continued</a:t>
            </a:r>
            <a:br>
              <a:rPr lang="en-US" sz="3400" kern="1200"/>
            </a:br>
            <a:r>
              <a:rPr lang="en-US" sz="2400">
                <a:solidFill>
                  <a:srgbClr val="FFFFFF"/>
                </a:solidFill>
              </a:rPr>
              <a:t>Q2</a:t>
            </a:r>
            <a:r>
              <a:rPr lang="en-US" sz="2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FY 2024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9999B9-17D5-7473-9D35-3130E6056A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97029" y="5363029"/>
            <a:ext cx="1494972" cy="1494972"/>
          </a:xfrm>
          <a:prstGeom prst="rect">
            <a:avLst/>
          </a:prstGeom>
        </p:spPr>
      </p:pic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AD13C496-B160-C1A8-075D-4DEC603163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3870937"/>
              </p:ext>
            </p:extLst>
          </p:nvPr>
        </p:nvGraphicFramePr>
        <p:xfrm>
          <a:off x="1088570" y="617701"/>
          <a:ext cx="10078189" cy="284195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929840">
                  <a:extLst>
                    <a:ext uri="{9D8B030D-6E8A-4147-A177-3AD203B41FA5}">
                      <a16:colId xmlns:a16="http://schemas.microsoft.com/office/drawing/2014/main" val="1923382009"/>
                    </a:ext>
                  </a:extLst>
                </a:gridCol>
                <a:gridCol w="1511943">
                  <a:extLst>
                    <a:ext uri="{9D8B030D-6E8A-4147-A177-3AD203B41FA5}">
                      <a16:colId xmlns:a16="http://schemas.microsoft.com/office/drawing/2014/main" val="105490491"/>
                    </a:ext>
                  </a:extLst>
                </a:gridCol>
                <a:gridCol w="5636406">
                  <a:extLst>
                    <a:ext uri="{9D8B030D-6E8A-4147-A177-3AD203B41FA5}">
                      <a16:colId xmlns:a16="http://schemas.microsoft.com/office/drawing/2014/main" val="121705841"/>
                    </a:ext>
                  </a:extLst>
                </a:gridCol>
              </a:tblGrid>
              <a:tr h="603692">
                <a:tc>
                  <a:txBody>
                    <a:bodyPr/>
                    <a:lstStyle/>
                    <a:p>
                      <a:pPr algn="ctr"/>
                      <a:r>
                        <a:rPr lang="en-US" sz="2000" cap="none" spc="0" dirty="0">
                          <a:solidFill>
                            <a:srgbClr val="FFFFFF"/>
                          </a:solidFill>
                        </a:rPr>
                        <a:t>GIS - Goal/work plan</a:t>
                      </a:r>
                    </a:p>
                  </a:txBody>
                  <a:tcPr marL="92143" marR="65816" marT="131633" marB="1316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cap="none" spc="0" dirty="0">
                          <a:solidFill>
                            <a:srgbClr val="FFFFFF"/>
                          </a:solidFill>
                        </a:rPr>
                        <a:t>Activity</a:t>
                      </a:r>
                    </a:p>
                  </a:txBody>
                  <a:tcPr marL="92143" marR="65816" marT="131633" marB="1316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cap="none" spc="0" dirty="0">
                          <a:solidFill>
                            <a:srgbClr val="FFFFFF"/>
                          </a:solidFill>
                        </a:rPr>
                        <a:t>Comments</a:t>
                      </a:r>
                    </a:p>
                  </a:txBody>
                  <a:tcPr marL="92143" marR="65816" marT="131633" marB="131633" anchor="ctr"/>
                </a:tc>
                <a:extLst>
                  <a:ext uri="{0D108BD9-81ED-4DB2-BD59-A6C34878D82A}">
                    <a16:rowId xmlns:a16="http://schemas.microsoft.com/office/drawing/2014/main" val="2408833729"/>
                  </a:ext>
                </a:extLst>
              </a:tr>
              <a:tr h="545330"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rgbClr val="000000"/>
                          </a:solidFill>
                        </a:rPr>
                        <a:t>ArcGIS Enterprise Upgrade</a:t>
                      </a:r>
                    </a:p>
                  </a:txBody>
                  <a:tcPr marL="92143" marR="65816" marT="65816" marB="131633"/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rgbClr val="000000"/>
                          </a:solidFill>
                        </a:rPr>
                        <a:t>In Progress</a:t>
                      </a:r>
                    </a:p>
                  </a:txBody>
                  <a:tcPr marL="92143" marR="65816" marT="65816" marB="131633"/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rgbClr val="000000"/>
                          </a:solidFill>
                        </a:rPr>
                        <a:t>Test environment and initial migration completed. Partnering with ESRI with configuration and support.</a:t>
                      </a:r>
                    </a:p>
                  </a:txBody>
                  <a:tcPr marL="92143" marR="65816" marT="65816" marB="131633"/>
                </a:tc>
                <a:extLst>
                  <a:ext uri="{0D108BD9-81ED-4DB2-BD59-A6C34878D82A}">
                    <a16:rowId xmlns:a16="http://schemas.microsoft.com/office/drawing/2014/main" val="1200253343"/>
                  </a:ext>
                </a:extLst>
              </a:tr>
              <a:tr h="545330"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rgbClr val="000000"/>
                          </a:solidFill>
                        </a:rPr>
                        <a:t>Crook County CWPP</a:t>
                      </a:r>
                    </a:p>
                  </a:txBody>
                  <a:tcPr marL="92143" marR="65816" marT="65816" marB="131633"/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rgbClr val="000000"/>
                          </a:solidFill>
                        </a:rPr>
                        <a:t>Development</a:t>
                      </a:r>
                    </a:p>
                  </a:txBody>
                  <a:tcPr marL="92143" marR="65816" marT="65816" marB="131633"/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rgbClr val="000000"/>
                          </a:solidFill>
                        </a:rPr>
                        <a:t>Steering Committee Member - Crook County Community Wildfire Protection Plan. </a:t>
                      </a:r>
                    </a:p>
                  </a:txBody>
                  <a:tcPr marL="92143" marR="65816" marT="65816" marB="131633"/>
                </a:tc>
                <a:extLst>
                  <a:ext uri="{0D108BD9-81ED-4DB2-BD59-A6C34878D82A}">
                    <a16:rowId xmlns:a16="http://schemas.microsoft.com/office/drawing/2014/main" val="1987997961"/>
                  </a:ext>
                </a:extLst>
              </a:tr>
              <a:tr h="74512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cap="none" spc="0" dirty="0">
                          <a:solidFill>
                            <a:srgbClr val="000000"/>
                          </a:solidFill>
                        </a:rPr>
                        <a:t>Next-Gen 911 Data Migration</a:t>
                      </a:r>
                    </a:p>
                  </a:txBody>
                  <a:tcPr marL="92143" marR="65816" marT="65816" marB="131633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cap="none" spc="0" dirty="0">
                          <a:solidFill>
                            <a:srgbClr val="000000"/>
                          </a:solidFill>
                        </a:rPr>
                        <a:t>In Progress</a:t>
                      </a:r>
                    </a:p>
                  </a:txBody>
                  <a:tcPr marL="92143" marR="65816" marT="65816" marB="131633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cap="none" spc="0" dirty="0">
                          <a:solidFill>
                            <a:srgbClr val="000000"/>
                          </a:solidFill>
                        </a:rPr>
                        <a:t>Extracting current 911 Data, Transforming to upgraded NENA Standards Model. </a:t>
                      </a:r>
                    </a:p>
                  </a:txBody>
                  <a:tcPr marL="92143" marR="65816" marT="65816" marB="131633"/>
                </a:tc>
                <a:extLst>
                  <a:ext uri="{0D108BD9-81ED-4DB2-BD59-A6C34878D82A}">
                    <a16:rowId xmlns:a16="http://schemas.microsoft.com/office/drawing/2014/main" val="2723661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0748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66402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70175"/>
            <a:ext cx="12185331" cy="1590742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5265546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35" y="5263483"/>
            <a:ext cx="12192000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5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870CFA-96CC-ED23-FB9D-317BE8ED6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5510253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Department Performance Measures</a:t>
            </a:r>
            <a:br>
              <a:rPr lang="en-US" sz="3400" kern="1200"/>
            </a:br>
            <a:r>
              <a:rPr lang="en-US" sz="2400">
                <a:solidFill>
                  <a:srgbClr val="FFFFFF"/>
                </a:solidFill>
              </a:rPr>
              <a:t>Q2</a:t>
            </a:r>
            <a:r>
              <a:rPr lang="en-US" sz="2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FY 2024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E33B02-5D32-4F98-2EB4-79C2A5503124}"/>
              </a:ext>
            </a:extLst>
          </p:cNvPr>
          <p:cNvSpPr txBox="1"/>
          <p:nvPr/>
        </p:nvSpPr>
        <p:spPr>
          <a:xfrm>
            <a:off x="1059484" y="4313491"/>
            <a:ext cx="8332826" cy="516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200"/>
              <a:t>Questions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9999B9-17D5-7473-9D35-3130E6056A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97029" y="5363029"/>
            <a:ext cx="1494972" cy="1494972"/>
          </a:xfrm>
          <a:prstGeom prst="rect">
            <a:avLst/>
          </a:prstGeom>
        </p:spPr>
      </p:pic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FCCCF83-4B5F-87F5-0750-697FA28FED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3025956"/>
              </p:ext>
            </p:extLst>
          </p:nvPr>
        </p:nvGraphicFramePr>
        <p:xfrm>
          <a:off x="641350" y="603250"/>
          <a:ext cx="10652503" cy="2641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57475">
                  <a:extLst>
                    <a:ext uri="{9D8B030D-6E8A-4147-A177-3AD203B41FA5}">
                      <a16:colId xmlns:a16="http://schemas.microsoft.com/office/drawing/2014/main" val="1923382009"/>
                    </a:ext>
                  </a:extLst>
                </a:gridCol>
                <a:gridCol w="3011403">
                  <a:extLst>
                    <a:ext uri="{9D8B030D-6E8A-4147-A177-3AD203B41FA5}">
                      <a16:colId xmlns:a16="http://schemas.microsoft.com/office/drawing/2014/main" val="2883087216"/>
                    </a:ext>
                  </a:extLst>
                </a:gridCol>
                <a:gridCol w="1285875">
                  <a:extLst>
                    <a:ext uri="{9D8B030D-6E8A-4147-A177-3AD203B41FA5}">
                      <a16:colId xmlns:a16="http://schemas.microsoft.com/office/drawing/2014/main" val="105490491"/>
                    </a:ext>
                  </a:extLst>
                </a:gridCol>
                <a:gridCol w="3697750">
                  <a:extLst>
                    <a:ext uri="{9D8B030D-6E8A-4147-A177-3AD203B41FA5}">
                      <a16:colId xmlns:a16="http://schemas.microsoft.com/office/drawing/2014/main" val="121705841"/>
                    </a:ext>
                  </a:extLst>
                </a:gridCol>
              </a:tblGrid>
              <a:tr h="603692">
                <a:tc>
                  <a:txBody>
                    <a:bodyPr/>
                    <a:lstStyle/>
                    <a:p>
                      <a:pPr algn="ctr"/>
                      <a:r>
                        <a:rPr lang="en-US" sz="2000" cap="none" spc="0" dirty="0">
                          <a:solidFill>
                            <a:srgbClr val="FFFFFF"/>
                          </a:solidFill>
                        </a:rPr>
                        <a:t>Performance measure</a:t>
                      </a:r>
                    </a:p>
                  </a:txBody>
                  <a:tcPr marL="92143" marR="65816" marT="131633" marB="1316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cap="none" spc="0" dirty="0">
                          <a:solidFill>
                            <a:srgbClr val="FFFFFF"/>
                          </a:solidFill>
                        </a:rPr>
                        <a:t>Goal</a:t>
                      </a:r>
                    </a:p>
                  </a:txBody>
                  <a:tcPr marL="92143" marR="65816" marT="131633" marB="1316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cap="none" spc="0" dirty="0">
                          <a:solidFill>
                            <a:srgbClr val="FFFFFF"/>
                          </a:solidFill>
                        </a:rPr>
                        <a:t>Actual</a:t>
                      </a:r>
                    </a:p>
                  </a:txBody>
                  <a:tcPr marL="92143" marR="65816" marT="131633" marB="1316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cap="none" spc="0" dirty="0">
                          <a:solidFill>
                            <a:srgbClr val="FFFFFF"/>
                          </a:solidFill>
                        </a:rPr>
                        <a:t>Comments</a:t>
                      </a:r>
                    </a:p>
                  </a:txBody>
                  <a:tcPr marL="92143" marR="65816" marT="131633" marB="131633" anchor="ctr"/>
                </a:tc>
                <a:extLst>
                  <a:ext uri="{0D108BD9-81ED-4DB2-BD59-A6C34878D82A}">
                    <a16:rowId xmlns:a16="http://schemas.microsoft.com/office/drawing/2014/main" val="2408833729"/>
                  </a:ext>
                </a:extLst>
              </a:tr>
              <a:tr h="545330"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rgbClr val="000000"/>
                          </a:solidFill>
                        </a:rPr>
                        <a:t>Helpdesk Responsiveness</a:t>
                      </a:r>
                    </a:p>
                  </a:txBody>
                  <a:tcPr marL="92143" marR="65816" marT="65816" marB="131633"/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rgbClr val="000000"/>
                          </a:solidFill>
                        </a:rPr>
                        <a:t>Response within 1 business day</a:t>
                      </a:r>
                    </a:p>
                  </a:txBody>
                  <a:tcPr marL="92143" marR="65816" marT="65816" marB="131633"/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rgbClr val="000000"/>
                          </a:solidFill>
                        </a:rPr>
                        <a:t>Meeting</a:t>
                      </a:r>
                    </a:p>
                  </a:txBody>
                  <a:tcPr marL="92143" marR="65816" marT="65816" marB="131633"/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rgbClr val="000000"/>
                          </a:solidFill>
                        </a:rPr>
                        <a:t>Implementing more efficient ticketing workflows. Will update metric.</a:t>
                      </a:r>
                    </a:p>
                  </a:txBody>
                  <a:tcPr marL="92143" marR="65816" marT="65816" marB="131633"/>
                </a:tc>
                <a:extLst>
                  <a:ext uri="{0D108BD9-81ED-4DB2-BD59-A6C34878D82A}">
                    <a16:rowId xmlns:a16="http://schemas.microsoft.com/office/drawing/2014/main" val="3312533327"/>
                  </a:ext>
                </a:extLst>
              </a:tr>
              <a:tr h="545330"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rgbClr val="000000"/>
                          </a:solidFill>
                        </a:rPr>
                        <a:t>Network Security</a:t>
                      </a:r>
                    </a:p>
                  </a:txBody>
                  <a:tcPr marL="92143" marR="65816" marT="65816" marB="131633"/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rgbClr val="000000"/>
                          </a:solidFill>
                        </a:rPr>
                        <a:t>Constant Monitoring</a:t>
                      </a:r>
                    </a:p>
                  </a:txBody>
                  <a:tcPr marL="92143" marR="65816" marT="65816" marB="131633"/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rgbClr val="000000"/>
                          </a:solidFill>
                        </a:rPr>
                        <a:t>Meeting</a:t>
                      </a:r>
                    </a:p>
                  </a:txBody>
                  <a:tcPr marL="92143" marR="65816" marT="65816" marB="131633"/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rgbClr val="000000"/>
                          </a:solidFill>
                        </a:rPr>
                        <a:t>Implementing additional functionality within Darktrace.</a:t>
                      </a:r>
                    </a:p>
                  </a:txBody>
                  <a:tcPr marL="92143" marR="65816" marT="65816" marB="131633"/>
                </a:tc>
                <a:extLst>
                  <a:ext uri="{0D108BD9-81ED-4DB2-BD59-A6C34878D82A}">
                    <a16:rowId xmlns:a16="http://schemas.microsoft.com/office/drawing/2014/main" val="1200253343"/>
                  </a:ext>
                </a:extLst>
              </a:tr>
              <a:tr h="545330"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rgbClr val="000000"/>
                          </a:solidFill>
                        </a:rPr>
                        <a:t>ArcGIS Server Reliability</a:t>
                      </a:r>
                    </a:p>
                  </a:txBody>
                  <a:tcPr marL="92143" marR="65816" marT="65816" marB="131633"/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rgbClr val="000000"/>
                          </a:solidFill>
                        </a:rPr>
                        <a:t>99% Uptime</a:t>
                      </a:r>
                    </a:p>
                  </a:txBody>
                  <a:tcPr marL="92143" marR="65816" marT="65816" marB="131633"/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rgbClr val="000000"/>
                          </a:solidFill>
                        </a:rPr>
                        <a:t>Meeting</a:t>
                      </a:r>
                    </a:p>
                  </a:txBody>
                  <a:tcPr marL="92143" marR="65816" marT="65816" marB="131633"/>
                </a:tc>
                <a:tc>
                  <a:txBody>
                    <a:bodyPr/>
                    <a:lstStyle/>
                    <a:p>
                      <a:endParaRPr lang="en-US" sz="1800" cap="none" spc="0" dirty="0">
                        <a:solidFill>
                          <a:srgbClr val="000000"/>
                        </a:solidFill>
                      </a:endParaRPr>
                    </a:p>
                  </a:txBody>
                  <a:tcPr marL="92143" marR="65816" marT="65816" marB="131633"/>
                </a:tc>
                <a:extLst>
                  <a:ext uri="{0D108BD9-81ED-4DB2-BD59-A6C34878D82A}">
                    <a16:rowId xmlns:a16="http://schemas.microsoft.com/office/drawing/2014/main" val="2193684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4468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66402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70175"/>
            <a:ext cx="12185331" cy="1590742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5265546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35" y="5263483"/>
            <a:ext cx="12192000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5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870CFA-96CC-ED23-FB9D-317BE8ED6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5510253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700" dirty="0">
                <a:solidFill>
                  <a:srgbClr val="FFFFFF"/>
                </a:solidFill>
              </a:rPr>
              <a:t>2025 Initiatives</a:t>
            </a:r>
            <a:endParaRPr lang="en-US" dirty="0">
              <a:ea typeface="+mj-ea"/>
              <a:cs typeface="+mj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9999B9-17D5-7473-9D35-3130E6056A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2514" y="5348514"/>
            <a:ext cx="1509487" cy="1509487"/>
          </a:xfrm>
          <a:prstGeom prst="rect">
            <a:avLst/>
          </a:prstGeom>
        </p:spPr>
      </p:pic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FCCCF83-4B5F-87F5-0750-697FA28FED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7291232"/>
              </p:ext>
            </p:extLst>
          </p:nvPr>
        </p:nvGraphicFramePr>
        <p:xfrm>
          <a:off x="448518" y="135037"/>
          <a:ext cx="11284638" cy="505522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314970">
                  <a:extLst>
                    <a:ext uri="{9D8B030D-6E8A-4147-A177-3AD203B41FA5}">
                      <a16:colId xmlns:a16="http://schemas.microsoft.com/office/drawing/2014/main" val="1923382009"/>
                    </a:ext>
                  </a:extLst>
                </a:gridCol>
                <a:gridCol w="7969668">
                  <a:extLst>
                    <a:ext uri="{9D8B030D-6E8A-4147-A177-3AD203B41FA5}">
                      <a16:colId xmlns:a16="http://schemas.microsoft.com/office/drawing/2014/main" val="121705841"/>
                    </a:ext>
                  </a:extLst>
                </a:gridCol>
              </a:tblGrid>
              <a:tr h="564265">
                <a:tc>
                  <a:txBody>
                    <a:bodyPr/>
                    <a:lstStyle/>
                    <a:p>
                      <a:pPr algn="ctr"/>
                      <a:r>
                        <a:rPr lang="en-US" sz="2000" cap="none" spc="0" dirty="0">
                          <a:solidFill>
                            <a:srgbClr val="FFFFFF"/>
                          </a:solidFill>
                        </a:rPr>
                        <a:t>2025  Initiatives  IT + GIS</a:t>
                      </a:r>
                    </a:p>
                  </a:txBody>
                  <a:tcPr marL="92143" marR="65816" marT="131633" marB="1316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cap="none" spc="0" dirty="0">
                          <a:solidFill>
                            <a:srgbClr val="FFFFFF"/>
                          </a:solidFill>
                        </a:rPr>
                        <a:t>Comments</a:t>
                      </a:r>
                    </a:p>
                  </a:txBody>
                  <a:tcPr marL="92143" marR="65816" marT="131633" marB="131633" anchor="ctr"/>
                </a:tc>
                <a:extLst>
                  <a:ext uri="{0D108BD9-81ED-4DB2-BD59-A6C34878D82A}">
                    <a16:rowId xmlns:a16="http://schemas.microsoft.com/office/drawing/2014/main" val="2408833729"/>
                  </a:ext>
                </a:extLst>
              </a:tr>
              <a:tr h="460158"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rgbClr val="000000"/>
                          </a:solidFill>
                        </a:rPr>
                        <a:t>Implement Strategic Road Map</a:t>
                      </a:r>
                    </a:p>
                  </a:txBody>
                  <a:tcPr marL="92143" marR="65816" marT="65816" marB="131633"/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rgbClr val="000000"/>
                          </a:solidFill>
                        </a:rPr>
                        <a:t>Multiyear initiative. Performing foundational work.</a:t>
                      </a:r>
                    </a:p>
                  </a:txBody>
                  <a:tcPr marL="92143" marR="65816" marT="65816" marB="131633"/>
                </a:tc>
                <a:extLst>
                  <a:ext uri="{0D108BD9-81ED-4DB2-BD59-A6C34878D82A}">
                    <a16:rowId xmlns:a16="http://schemas.microsoft.com/office/drawing/2014/main" val="1200253343"/>
                  </a:ext>
                </a:extLst>
              </a:tr>
              <a:tr h="72917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cap="none" spc="0" dirty="0">
                          <a:solidFill>
                            <a:srgbClr val="000000"/>
                          </a:solidFill>
                        </a:rPr>
                        <a:t>Hire for 3 Open Roles</a:t>
                      </a:r>
                    </a:p>
                  </a:txBody>
                  <a:tcPr marL="92143" marR="65816" marT="65816" marB="131633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cap="none" spc="0" dirty="0">
                          <a:solidFill>
                            <a:srgbClr val="000000"/>
                          </a:solidFill>
                        </a:rPr>
                        <a:t>Locating and recruiting talent is a challenge. Comp study, vacation accruals, flexible work policy, 401k, all positive for attracting new talent.</a:t>
                      </a:r>
                    </a:p>
                  </a:txBody>
                  <a:tcPr marL="92143" marR="65816" marT="65816" marB="131633"/>
                </a:tc>
                <a:extLst>
                  <a:ext uri="{0D108BD9-81ED-4DB2-BD59-A6C34878D82A}">
                    <a16:rowId xmlns:a16="http://schemas.microsoft.com/office/drawing/2014/main" val="1987997961"/>
                  </a:ext>
                </a:extLst>
              </a:tr>
              <a:tr h="729176"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rgbClr val="000000"/>
                          </a:solidFill>
                        </a:rPr>
                        <a:t>Tech Stack Updates + AI</a:t>
                      </a:r>
                    </a:p>
                  </a:txBody>
                  <a:tcPr marL="92143" marR="65816" marT="65816" marB="131633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800" cap="none" spc="0" dirty="0">
                          <a:solidFill>
                            <a:srgbClr val="000000"/>
                          </a:solidFill>
                        </a:rPr>
                        <a:t>Cloud first focus for new services. (SSO) Single Sign On as foundation for Identity management and application access. AI evaluations.</a:t>
                      </a:r>
                    </a:p>
                  </a:txBody>
                  <a:tcPr marL="92143" marR="65816" marT="65816" marB="131633"/>
                </a:tc>
                <a:extLst>
                  <a:ext uri="{0D108BD9-81ED-4DB2-BD59-A6C34878D82A}">
                    <a16:rowId xmlns:a16="http://schemas.microsoft.com/office/drawing/2014/main" val="3283559543"/>
                  </a:ext>
                </a:extLst>
              </a:tr>
              <a:tr h="729176"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rgbClr val="000000"/>
                          </a:solidFill>
                        </a:rPr>
                        <a:t>Justice Center Infrastructure</a:t>
                      </a:r>
                    </a:p>
                  </a:txBody>
                  <a:tcPr marL="92143" marR="65816" marT="65816" marB="131633"/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rgbClr val="000000"/>
                          </a:solidFill>
                        </a:rPr>
                        <a:t>Network equipment arriving on schedule. Data Center move to follow / Mid / Late summer.</a:t>
                      </a:r>
                    </a:p>
                  </a:txBody>
                  <a:tcPr marL="92143" marR="65816" marT="65816" marB="131633"/>
                </a:tc>
                <a:extLst>
                  <a:ext uri="{0D108BD9-81ED-4DB2-BD59-A6C34878D82A}">
                    <a16:rowId xmlns:a16="http://schemas.microsoft.com/office/drawing/2014/main" val="3239926758"/>
                  </a:ext>
                </a:extLst>
              </a:tr>
              <a:tr h="46015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cap="none" spc="0" dirty="0">
                          <a:solidFill>
                            <a:srgbClr val="000000"/>
                          </a:solidFill>
                        </a:rPr>
                        <a:t>ERP + HRIS Implementation</a:t>
                      </a:r>
                    </a:p>
                  </a:txBody>
                  <a:tcPr marL="92143" marR="65816" marT="65816" marB="131633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cap="none" spc="0" dirty="0">
                          <a:solidFill>
                            <a:srgbClr val="000000"/>
                          </a:solidFill>
                        </a:rPr>
                        <a:t>Support of both ERP + HRIS initiatives through go-live and refinement.</a:t>
                      </a:r>
                    </a:p>
                  </a:txBody>
                  <a:tcPr marL="92143" marR="65816" marT="65816" marB="131633"/>
                </a:tc>
                <a:extLst>
                  <a:ext uri="{0D108BD9-81ED-4DB2-BD59-A6C34878D82A}">
                    <a16:rowId xmlns:a16="http://schemas.microsoft.com/office/drawing/2014/main" val="3861754319"/>
                  </a:ext>
                </a:extLst>
              </a:tr>
              <a:tr h="72917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cap="none" spc="0" dirty="0">
                          <a:solidFill>
                            <a:srgbClr val="000000"/>
                          </a:solidFill>
                        </a:rPr>
                        <a:t>MSP (Managed Services Provider)</a:t>
                      </a:r>
                    </a:p>
                  </a:txBody>
                  <a:tcPr marL="92143" marR="65816" marT="65816" marB="131633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cap="none" spc="0" dirty="0">
                          <a:solidFill>
                            <a:srgbClr val="000000"/>
                          </a:solidFill>
                        </a:rPr>
                        <a:t>RFQ completed, evaluation 90% completed, due diligence stage. Phase 1: Support for tier 1 tickets. Phase 2: Potential assist w networking and security.</a:t>
                      </a:r>
                    </a:p>
                  </a:txBody>
                  <a:tcPr marL="92143" marR="65816" marT="65816" marB="131633"/>
                </a:tc>
                <a:extLst>
                  <a:ext uri="{0D108BD9-81ED-4DB2-BD59-A6C34878D82A}">
                    <a16:rowId xmlns:a16="http://schemas.microsoft.com/office/drawing/2014/main" val="1798425716"/>
                  </a:ext>
                </a:extLst>
              </a:tr>
              <a:tr h="55926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cap="none" spc="0" dirty="0">
                          <a:solidFill>
                            <a:srgbClr val="000000"/>
                          </a:solidFill>
                        </a:rPr>
                        <a:t>ArcGIS Enterprise</a:t>
                      </a:r>
                    </a:p>
                  </a:txBody>
                  <a:tcPr marL="92143" marR="65816" marT="65816" marB="131633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cap="none" spc="0" dirty="0">
                          <a:solidFill>
                            <a:srgbClr val="000000"/>
                          </a:solidFill>
                        </a:rPr>
                        <a:t>Complete test environment &amp; formulate plan for cloud migration where applicable.</a:t>
                      </a:r>
                    </a:p>
                  </a:txBody>
                  <a:tcPr marL="92143" marR="65816" marT="65816" marB="131633"/>
                </a:tc>
                <a:extLst>
                  <a:ext uri="{0D108BD9-81ED-4DB2-BD59-A6C34878D82A}">
                    <a16:rowId xmlns:a16="http://schemas.microsoft.com/office/drawing/2014/main" val="41910001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9291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74F4C504EEDB459C605A6B35FA36A2" ma:contentTypeVersion="6" ma:contentTypeDescription="Create a new document." ma:contentTypeScope="" ma:versionID="ba1b6f9f553e717c270d4079b621d28c">
  <xsd:schema xmlns:xsd="http://www.w3.org/2001/XMLSchema" xmlns:xs="http://www.w3.org/2001/XMLSchema" xmlns:p="http://schemas.microsoft.com/office/2006/metadata/properties" xmlns:ns2="b557908c-db8f-492c-85b3-8ac25d9f5500" xmlns:ns3="e14e99d7-bcb5-4c14-be58-b6d060e5a5a5" targetNamespace="http://schemas.microsoft.com/office/2006/metadata/properties" ma:root="true" ma:fieldsID="8e5a3ed03218abb7caf8cf38c83c9263" ns2:_="" ns3:_="">
    <xsd:import namespace="b557908c-db8f-492c-85b3-8ac25d9f5500"/>
    <xsd:import namespace="e14e99d7-bcb5-4c14-be58-b6d060e5a5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57908c-db8f-492c-85b3-8ac25d9f55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4e99d7-bcb5-4c14-be58-b6d060e5a5a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62F4E64-4B30-41CF-BCA6-3A6DA5885FA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5D32182-256F-4C2A-B47C-F297C21A0CE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780FB33-C16A-4E8B-A029-C64C45217FE4}">
  <ds:schemaRefs>
    <ds:schemaRef ds:uri="b557908c-db8f-492c-85b3-8ac25d9f5500"/>
    <ds:schemaRef ds:uri="e14e99d7-bcb5-4c14-be58-b6d060e5a5a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7</Slides>
  <Notes>7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Information Technology</vt:lpstr>
      <vt:lpstr>Information Technology &amp; GIS Financial Summary amounts in thousands</vt:lpstr>
      <vt:lpstr>Information Technology Staffing Summary</vt:lpstr>
      <vt:lpstr>Department Activities Q2 FY 2024</vt:lpstr>
      <vt:lpstr>Department Activities - continued Q2 FY 2024</vt:lpstr>
      <vt:lpstr>Department Performance Measures Q2 FY 2024</vt:lpstr>
      <vt:lpstr>2025 Initiatives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(enter department)</dc:title>
  <dc:creator>Andy Parks</dc:creator>
  <cp:revision>345</cp:revision>
  <dcterms:created xsi:type="dcterms:W3CDTF">2023-11-18T14:14:15Z</dcterms:created>
  <dcterms:modified xsi:type="dcterms:W3CDTF">2024-02-27T16:46:06Z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0x0101002374F4C504EEDB459C605A6B35FA36A2</vt:lpwstr>
  </property>
</Properties>
</file>