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9" r:id="rId4"/>
    <p:sldId id="281" r:id="rId5"/>
    <p:sldId id="284" r:id="rId6"/>
    <p:sldId id="261" r:id="rId7"/>
    <p:sldId id="277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41"/>
  </p:normalViewPr>
  <p:slideViewPr>
    <p:cSldViewPr snapToGrid="0">
      <p:cViewPr varScale="1">
        <p:scale>
          <a:sx n="82" d="100"/>
          <a:sy n="82" d="100"/>
        </p:scale>
        <p:origin x="184" y="1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7CB8C-B048-9E42-B047-5BA94B172C67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3637-B7FF-D844-98E7-728391A7A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2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03637-B7FF-D844-98E7-728391A7A6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03637-B7FF-D844-98E7-728391A7A6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3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03637-B7FF-D844-98E7-728391A7A6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23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Long-term Trends</a:t>
            </a:r>
          </a:p>
          <a:p>
            <a:r>
              <a:rPr lang="en-US" dirty="0"/>
              <a:t>Change from County Court to Board of Commissioners – 29 </a:t>
            </a:r>
          </a:p>
          <a:p>
            <a:r>
              <a:rPr lang="en-US" dirty="0"/>
              <a:t>Citizens adopt County Charter Governments - 9</a:t>
            </a:r>
          </a:p>
          <a:p>
            <a:r>
              <a:rPr lang="en-US" dirty="0"/>
              <a:t>Boards appoint administrative officer position – 20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3200" b="1" dirty="0"/>
              <a:t>Other</a:t>
            </a:r>
          </a:p>
          <a:p>
            <a:r>
              <a:rPr lang="en-US" dirty="0"/>
              <a:t>Only charter county governments have decided to elect the chair position</a:t>
            </a:r>
          </a:p>
          <a:p>
            <a:r>
              <a:rPr lang="en-US" dirty="0"/>
              <a:t>All counties, except one, with an administrative officer position – </a:t>
            </a:r>
          </a:p>
          <a:p>
            <a:pPr lvl="1"/>
            <a:r>
              <a:rPr lang="en-US" dirty="0"/>
              <a:t>Commissioners have the same time commitment</a:t>
            </a:r>
          </a:p>
          <a:p>
            <a:pPr lvl="2"/>
            <a:r>
              <a:rPr lang="en-US" dirty="0"/>
              <a:t>Full or Part-time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03637-B7FF-D844-98E7-728391A7A6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75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03637-B7FF-D844-98E7-728391A7A6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8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E0D3-B1A6-A800-5646-DEBA480D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F454A-01A7-789E-BB0F-DE4DA0368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851A2-DD18-4D07-103D-C5A55165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92573-9DDB-A282-4ACC-B74BC256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6E94F-8319-7549-76C1-A603F7CD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5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908A1-DAAA-2F04-228E-A2D6249F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990A1-00B0-6A54-CBC0-1DEBA3E63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3A0AC-E886-329A-4371-4C98A21F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DEC57-8B7F-C7DC-66A6-87A9D28D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91605-71C7-26F2-33FF-326B9F1B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3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99BE86-F1F4-E100-F00C-6AB335DD8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94A55-E62B-3A3A-35F9-265F16570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FCCF3-CB4B-D4B7-484F-20A4E16B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79729-98E9-071D-106B-B26F374C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A55F7-9B7A-C439-8D50-6E899AC5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69D1C-870C-E69F-921A-B0E7DF1E9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3D2C4-C6AA-00D5-2F19-3B2692C66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D707C-DF6D-2F86-DF85-26F3EB67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CFA7-BA5F-9A21-2F64-094332B79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71DD-0328-DEEC-C58A-1BBF0375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9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B6E2-D91D-96A9-CD5E-BF696C1B7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49EBB-07AD-0D7F-3F68-7480C88A7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F0790-4705-5A51-0E11-2AF3F14B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D60D0-FF29-842E-1AA5-6BA7A6A0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6F8FC-5102-8C8A-978E-D198EA99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8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E79A7-0C41-D69B-88A8-8989FB582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F9A0A-50A7-EA89-5D8F-F7FF90562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10253-74B0-7A3C-A6FB-9721C7D42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5F60A-4CBA-2FF9-FD81-6330B510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AD239-9F28-B4B3-7DFE-672B63F9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1E896-73B6-2401-2CFC-1A981D12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08E34-86F3-E087-0CFF-FA4F355C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0D9A7-BC99-B8C3-0C44-3A3982524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E5EFF-40D2-7034-E2B5-5591566F9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BC0837-836F-B134-9E7C-B54C40787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98882-661B-3B51-BA6D-0DB8E21E5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90EF6C-F38E-4628-8142-AAE54554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A4755-7632-2331-8AFB-0F1245F6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A4E436-72AE-95A1-92CB-1863CCE9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4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17894-03D3-97E2-E221-E8CC6D9C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607EC-048E-8617-73DC-BA7D4DD09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7F4D1-1ABD-16DF-EA41-1C7DF203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7C6C9D-51EB-AB5C-0A3B-079473A5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8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5206F-DEDA-E575-63D9-80BE3C2A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F8422-B2BB-BCF2-0302-49B51D5BA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4963D-8C5C-E956-12B7-B472C322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12963-DB80-2B82-A56B-38B886EFB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41134-5153-E09D-345C-4C7126464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ADB0A-B6BE-3322-1E2E-E32F1E231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33A5E-5976-82D4-36C8-B43E1D04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F6E8D-60B6-8E87-F3C4-E5C81475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87EC0-4975-29D4-EC87-79CC474D4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6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FD82-7345-6556-98AB-272F669C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8B9E53-F5E3-CA90-7DF2-E579DA53D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E77E1-BE7C-280F-A33F-ACD879DB5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95041-461E-8B4D-E8BD-C273F32C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66319-5248-2FE8-2695-B85F37F53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1679B-2AEA-E0D3-C30E-94D7469F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6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742CA-54D0-94BB-ADE0-45551876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910EA-AB35-A427-A493-090F57879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D4D5-4B3E-7C4E-8341-74CD75A8F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2BBD-995D-CF42-B815-971A9B8B3F8D}" type="datetimeFigureOut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00B4-3E23-FF46-F049-32C6F9C30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8119E-C4EE-7F5A-0C6A-2C38C9195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59E6C-8EB5-2049-8593-9C08209C3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0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59C7B5-5594-14B0-A3EE-DF13B78B0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300" y="2639291"/>
            <a:ext cx="4838700" cy="2618509"/>
          </a:xfrm>
        </p:spPr>
        <p:txBody>
          <a:bodyPr>
            <a:normAutofit/>
          </a:bodyPr>
          <a:lstStyle/>
          <a:p>
            <a:pPr algn="r"/>
            <a:r>
              <a:rPr lang="en-US" sz="6500" dirty="0"/>
              <a:t>Crook County </a:t>
            </a:r>
          </a:p>
          <a:p>
            <a:pPr algn="r"/>
            <a:r>
              <a:rPr lang="en-US" sz="4000" dirty="0"/>
              <a:t>Governance  </a:t>
            </a:r>
          </a:p>
          <a:p>
            <a:pPr algn="r"/>
            <a:r>
              <a:rPr lang="en-US" sz="2600" dirty="0"/>
              <a:t>March 8,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54B1A5-5DEC-194F-70D9-650081A2B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0" y="5619750"/>
            <a:ext cx="1238250" cy="1238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FF6F54-5BD8-B8F0-DF53-42F40B97A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32" y="1241714"/>
            <a:ext cx="4378036" cy="437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8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D1DA-5A19-0951-EFA8-A3137624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0" y="352097"/>
            <a:ext cx="10515600" cy="635056"/>
          </a:xfrm>
        </p:spPr>
        <p:txBody>
          <a:bodyPr>
            <a:normAutofit fontScale="90000"/>
          </a:bodyPr>
          <a:lstStyle/>
          <a:p>
            <a:br>
              <a:rPr lang="en-US" sz="3100" dirty="0"/>
            </a:br>
            <a:br>
              <a:rPr lang="en-US" sz="4000" dirty="0"/>
            </a:br>
            <a:r>
              <a:rPr lang="en-US" sz="4900" dirty="0"/>
              <a:t>What the Order does</a:t>
            </a:r>
            <a:br>
              <a:rPr lang="en-US" sz="3100" dirty="0"/>
            </a:br>
            <a:br>
              <a:rPr lang="en-US" sz="3100" dirty="0"/>
            </a:br>
            <a:endParaRPr lang="en-US" sz="3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BDD321-8835-A340-1691-BF8FBE2BD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4896" y="5990896"/>
            <a:ext cx="867103" cy="86710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0C10B-2920-EA8C-3B61-2927DB17D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4909" y="1272208"/>
            <a:ext cx="10114151" cy="4890053"/>
          </a:xfrm>
        </p:spPr>
        <p:txBody>
          <a:bodyPr>
            <a:normAutofit/>
          </a:bodyPr>
          <a:lstStyle/>
          <a:p>
            <a:r>
              <a:rPr lang="en-US" sz="24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governance from a County Court to a Board of Commissioners </a:t>
            </a:r>
          </a:p>
          <a:p>
            <a:r>
              <a:rPr lang="en-US" sz="24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The Office of County Judge is abolished</a:t>
            </a:r>
          </a:p>
          <a:p>
            <a:r>
              <a:rPr lang="en-US" sz="24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The County Judge shall serve as third Commissioner and Chair of the Board of Commissioners through the end of the current term – December 2024</a:t>
            </a:r>
          </a:p>
          <a:p>
            <a:r>
              <a:rPr lang="en-US" sz="24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At the next general election (May 2024) the office of the current Judge, a third commissioner position, with same qualifications and provisions of law as the other county commissioners will be elected</a:t>
            </a:r>
          </a:p>
          <a:p>
            <a:r>
              <a:rPr lang="en-US" sz="24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The Board Chair will rotate amongst the three Commissioner positions beginning January 2025</a:t>
            </a:r>
          </a:p>
          <a:p>
            <a:r>
              <a:rPr lang="en-US" sz="24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The Board of Commissioners shall appoint a County Manager</a:t>
            </a:r>
          </a:p>
          <a:p>
            <a:r>
              <a:rPr lang="en-US" sz="2400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The changes will be effective immediately</a:t>
            </a:r>
          </a:p>
        </p:txBody>
      </p:sp>
    </p:spTree>
    <p:extLst>
      <p:ext uri="{BB962C8B-B14F-4D97-AF65-F5344CB8AC3E}">
        <p14:creationId xmlns:p14="http://schemas.microsoft.com/office/powerpoint/2010/main" val="145397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D1DA-5A19-0951-EFA8-A3137624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0" y="584966"/>
            <a:ext cx="10515600" cy="635056"/>
          </a:xfrm>
        </p:spPr>
        <p:txBody>
          <a:bodyPr>
            <a:normAutofit fontScale="90000"/>
          </a:bodyPr>
          <a:lstStyle/>
          <a:p>
            <a:br>
              <a:rPr lang="en-US" sz="3100" dirty="0"/>
            </a:br>
            <a:br>
              <a:rPr lang="en-US" sz="4900" dirty="0"/>
            </a:br>
            <a:r>
              <a:rPr lang="en-US" sz="4900" dirty="0"/>
              <a:t>Why the change now</a:t>
            </a:r>
            <a:br>
              <a:rPr lang="en-US" sz="3100" dirty="0"/>
            </a:br>
            <a:br>
              <a:rPr lang="en-US" sz="3100" dirty="0"/>
            </a:br>
            <a:endParaRPr lang="en-US" sz="3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BDD321-8835-A340-1691-BF8FBE2BD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4896" y="5990896"/>
            <a:ext cx="867103" cy="86710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0C10B-2920-EA8C-3B61-2927DB17D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4910" y="1809835"/>
            <a:ext cx="10246673" cy="5048164"/>
          </a:xfrm>
        </p:spPr>
        <p:txBody>
          <a:bodyPr>
            <a:normAutofit/>
          </a:bodyPr>
          <a:lstStyle/>
          <a:p>
            <a:r>
              <a:rPr lang="en-US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Historically,</a:t>
            </a:r>
          </a:p>
          <a:p>
            <a:pPr lvl="1"/>
            <a:r>
              <a:rPr lang="en-US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County governments are an “instrumentality” of the State government</a:t>
            </a:r>
          </a:p>
          <a:p>
            <a:pPr lvl="1"/>
            <a:r>
              <a:rPr lang="en-US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to carry out local responsibilities</a:t>
            </a:r>
          </a:p>
          <a:p>
            <a:pPr lvl="1"/>
            <a:r>
              <a:rPr lang="en-US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Counties the same in their organization, operations and powers</a:t>
            </a:r>
          </a:p>
          <a:p>
            <a:pPr lvl="1"/>
            <a:r>
              <a:rPr lang="en-US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communities changed, the one-size fits all became less appropriate</a:t>
            </a:r>
          </a:p>
          <a:p>
            <a:pPr marL="457200" lvl="1" indent="0">
              <a:buNone/>
            </a:pPr>
            <a:endParaRPr lang="en-US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Rule Amendments to Oregon Constitution in 1906</a:t>
            </a:r>
          </a:p>
          <a:p>
            <a:pPr lvl="1"/>
            <a:r>
              <a:rPr lang="en-US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Empowered cities to incorporate, enact and amend charters, pass local laws</a:t>
            </a:r>
          </a:p>
          <a:p>
            <a:pPr lvl="1"/>
            <a:r>
              <a:rPr lang="en-US" dirty="0"/>
              <a:t>All 241 cities in Oregon operate under home rule charter</a:t>
            </a:r>
          </a:p>
        </p:txBody>
      </p:sp>
    </p:spTree>
    <p:extLst>
      <p:ext uri="{BB962C8B-B14F-4D97-AF65-F5344CB8AC3E}">
        <p14:creationId xmlns:p14="http://schemas.microsoft.com/office/powerpoint/2010/main" val="54745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D1DA-5A19-0951-EFA8-A3137624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0" y="584966"/>
            <a:ext cx="10515600" cy="635056"/>
          </a:xfrm>
        </p:spPr>
        <p:txBody>
          <a:bodyPr>
            <a:normAutofit fontScale="90000"/>
          </a:bodyPr>
          <a:lstStyle/>
          <a:p>
            <a:br>
              <a:rPr lang="en-US" sz="3100" dirty="0"/>
            </a:br>
            <a:br>
              <a:rPr lang="en-US" sz="4000" dirty="0"/>
            </a:br>
            <a:r>
              <a:rPr lang="en-US" sz="4900" dirty="0"/>
              <a:t>Why the change now</a:t>
            </a:r>
            <a:br>
              <a:rPr lang="en-US" sz="3100" dirty="0"/>
            </a:br>
            <a:br>
              <a:rPr lang="en-US" sz="3100" dirty="0"/>
            </a:br>
            <a:endParaRPr lang="en-US" sz="3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BDD321-8835-A340-1691-BF8FBE2BD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4896" y="5990896"/>
            <a:ext cx="867103" cy="86710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0C10B-2920-EA8C-3B61-2927DB17D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4910" y="1709530"/>
            <a:ext cx="10246673" cy="5048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success of Home Rule for cities led to shift in State’s approach to county government – two key changes to Oregon law</a:t>
            </a:r>
            <a:endParaRPr lang="en-US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Constitutional Home Rule amendment in 1958</a:t>
            </a:r>
          </a:p>
          <a:p>
            <a:pPr lvl="1"/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Permitted counties to enact legislation on all “matters of county concern”</a:t>
            </a:r>
          </a:p>
          <a:p>
            <a:pPr lvl="1"/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Nine counties have adopted home rule charters (25%)</a:t>
            </a:r>
          </a:p>
          <a:p>
            <a:pPr marL="457200" lvl="1" indent="0">
              <a:buNone/>
            </a:pPr>
            <a:endParaRPr lang="en-US" i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In 1973 the State passed legislation that delegates to </a:t>
            </a:r>
            <a:r>
              <a:rPr lang="en-US" b="1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counties, chartered or not, legislative “authority over matters of county concern”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D1DA-5A19-0951-EFA8-A3137624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0" y="418454"/>
            <a:ext cx="10515600" cy="604434"/>
          </a:xfrm>
        </p:spPr>
        <p:txBody>
          <a:bodyPr>
            <a:normAutofit fontScale="90000"/>
          </a:bodyPr>
          <a:lstStyle/>
          <a:p>
            <a:br>
              <a:rPr lang="en-US" sz="3100" dirty="0"/>
            </a:br>
            <a:br>
              <a:rPr lang="en-US" sz="4000" dirty="0"/>
            </a:br>
            <a:r>
              <a:rPr lang="en-US" sz="4900" dirty="0"/>
              <a:t>Why the change now</a:t>
            </a:r>
            <a:br>
              <a:rPr lang="en-US" sz="3100" dirty="0"/>
            </a:br>
            <a:br>
              <a:rPr lang="en-US" sz="3100" dirty="0"/>
            </a:br>
            <a:endParaRPr lang="en-US" sz="3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BDD321-8835-A340-1691-BF8FBE2BD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4896" y="5990896"/>
            <a:ext cx="867103" cy="86710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0C10B-2920-EA8C-3B61-2927DB17D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4910" y="1472339"/>
            <a:ext cx="10246673" cy="52721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In the early 1960s the legislature enacted ORS 203.230</a:t>
            </a:r>
          </a:p>
          <a:p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permitted county courts to abolish the position of “county judge”</a:t>
            </a:r>
          </a:p>
          <a:p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create a third commissioner position</a:t>
            </a:r>
          </a:p>
          <a:p>
            <a:pPr marL="0" indent="0">
              <a:buNone/>
            </a:pPr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The law help resolve a problem of nomenclature</a:t>
            </a:r>
          </a:p>
          <a:p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a “county judge” was “an office having administrative powers only”</a:t>
            </a:r>
          </a:p>
          <a:p>
            <a:pPr marL="0" indent="0">
              <a:buNone/>
            </a:pPr>
            <a:endParaRPr lang="en-US" i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In 1992 Crook County Judge Hoppes requested the State to transfer judicial functions to the Circuit Court</a:t>
            </a:r>
          </a:p>
          <a:p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The County retained the County Court and Judge position</a:t>
            </a:r>
          </a:p>
          <a:p>
            <a:pPr marL="0" indent="0">
              <a:buNone/>
            </a:pPr>
            <a:endParaRPr lang="en-US" i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The County Court admin office regularly fields calls and visits 	from citizens asking about court appearances, and other 	judicial matters.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F810-260C-B802-E382-D2027400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Oregon Counties – Form of Government/Structure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5DDD38-3536-CC66-8AEC-6DC2FE113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0" y="5619750"/>
            <a:ext cx="1238250" cy="123825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73D765A-E6B4-3249-0494-A9CD56CCC0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802897"/>
              </p:ext>
            </p:extLst>
          </p:nvPr>
        </p:nvGraphicFramePr>
        <p:xfrm>
          <a:off x="945931" y="1504748"/>
          <a:ext cx="10173959" cy="4595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045200" imgH="2730500" progId="Excel.Sheet.8">
                  <p:embed/>
                </p:oleObj>
              </mc:Choice>
              <mc:Fallback>
                <p:oleObj name="Worksheet" r:id="rId3" imgW="6045200" imgH="27305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5931" y="1504748"/>
                        <a:ext cx="10173959" cy="4595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86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9F810-260C-B802-E382-D20274002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Oregon Counties – Form of Government/Structure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5DDD38-3536-CC66-8AEC-6DC2FE113B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750" y="5619750"/>
            <a:ext cx="1238250" cy="123825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D6A467B-92CC-9323-644A-3AD46E6A0D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071701"/>
              </p:ext>
            </p:extLst>
          </p:nvPr>
        </p:nvGraphicFramePr>
        <p:xfrm>
          <a:off x="912084" y="1594814"/>
          <a:ext cx="10367831" cy="4356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045200" imgH="2540000" progId="Excel.Sheet.8">
                  <p:embed/>
                </p:oleObj>
              </mc:Choice>
              <mc:Fallback>
                <p:oleObj name="Worksheet" r:id="rId4" imgW="6045200" imgH="25400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2084" y="1594814"/>
                        <a:ext cx="10367831" cy="4356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867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D1DA-5A19-0951-EFA8-A3137624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910" y="584966"/>
            <a:ext cx="10515600" cy="635056"/>
          </a:xfrm>
        </p:spPr>
        <p:txBody>
          <a:bodyPr>
            <a:normAutofit fontScale="90000"/>
          </a:bodyPr>
          <a:lstStyle/>
          <a:p>
            <a:br>
              <a:rPr lang="en-US" sz="3100" dirty="0"/>
            </a:br>
            <a:br>
              <a:rPr lang="en-US" sz="4000" dirty="0"/>
            </a:br>
            <a:r>
              <a:rPr lang="en-US" dirty="0"/>
              <a:t>Conclusion</a:t>
            </a:r>
            <a:br>
              <a:rPr lang="en-US" sz="3100" dirty="0"/>
            </a:br>
            <a:br>
              <a:rPr lang="en-US" sz="3100" dirty="0"/>
            </a:br>
            <a:endParaRPr lang="en-US" sz="3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BDD321-8835-A340-1691-BF8FBE2BD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4896" y="5990896"/>
            <a:ext cx="867103" cy="86710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0C10B-2920-EA8C-3B61-2927DB17D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6522" y="2213113"/>
            <a:ext cx="8362121" cy="1709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For a county that no longer wields judicial function, the “county court” form provides no advantage under Oregon law and presents only potential costs.</a:t>
            </a:r>
            <a:r>
              <a:rPr lang="en-US" i="1" kern="1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0075A-A4E0-51EF-1636-B1B54B11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642" y="6090471"/>
            <a:ext cx="4114800" cy="365125"/>
          </a:xfrm>
        </p:spPr>
        <p:txBody>
          <a:bodyPr/>
          <a:lstStyle/>
          <a:p>
            <a:r>
              <a:rPr lang="en-US" sz="2000" dirty="0"/>
              <a:t>1. Legal counsel conclusion</a:t>
            </a:r>
          </a:p>
        </p:txBody>
      </p:sp>
    </p:spTree>
    <p:extLst>
      <p:ext uri="{BB962C8B-B14F-4D97-AF65-F5344CB8AC3E}">
        <p14:creationId xmlns:p14="http://schemas.microsoft.com/office/powerpoint/2010/main" val="89159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7179</TotalTime>
  <Words>513</Words>
  <Application>Microsoft Macintosh PowerPoint</Application>
  <PresentationFormat>Widescreen</PresentationFormat>
  <Paragraphs>59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Office Theme</vt:lpstr>
      <vt:lpstr>Worksheet</vt:lpstr>
      <vt:lpstr>PowerPoint Presentation</vt:lpstr>
      <vt:lpstr>  What the Order does  </vt:lpstr>
      <vt:lpstr>  Why the change now  </vt:lpstr>
      <vt:lpstr>  Why the change now  </vt:lpstr>
      <vt:lpstr>  Why the change now  </vt:lpstr>
      <vt:lpstr>Oregon Counties – Form of Government/Structure</vt:lpstr>
      <vt:lpstr>Oregon Counties – Form of Government/Structure</vt:lpstr>
      <vt:lpstr>  Conclusion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Crook County</dc:title>
  <dc:creator>Andy Parks</dc:creator>
  <cp:lastModifiedBy>Andy Parks</cp:lastModifiedBy>
  <cp:revision>18</cp:revision>
  <dcterms:created xsi:type="dcterms:W3CDTF">2023-09-06T04:37:01Z</dcterms:created>
  <dcterms:modified xsi:type="dcterms:W3CDTF">2024-03-08T06:55:19Z</dcterms:modified>
</cp:coreProperties>
</file>